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8" r:id="rId2"/>
    <p:sldMasterId id="2147483710" r:id="rId3"/>
    <p:sldMasterId id="2147483758" r:id="rId4"/>
    <p:sldMasterId id="2147483770" r:id="rId5"/>
    <p:sldMasterId id="2147483722" r:id="rId6"/>
    <p:sldMasterId id="2147483734" r:id="rId7"/>
    <p:sldMasterId id="2147483746" r:id="rId8"/>
  </p:sldMasterIdLst>
  <p:notesMasterIdLst>
    <p:notesMasterId r:id="rId34"/>
  </p:notesMasterIdLst>
  <p:handoutMasterIdLst>
    <p:handoutMasterId r:id="rId35"/>
  </p:handoutMasterIdLst>
  <p:sldIdLst>
    <p:sldId id="257" r:id="rId9"/>
    <p:sldId id="523" r:id="rId10"/>
    <p:sldId id="524" r:id="rId11"/>
    <p:sldId id="525" r:id="rId12"/>
    <p:sldId id="478" r:id="rId13"/>
    <p:sldId id="481" r:id="rId14"/>
    <p:sldId id="483" r:id="rId15"/>
    <p:sldId id="480" r:id="rId16"/>
    <p:sldId id="490" r:id="rId17"/>
    <p:sldId id="491" r:id="rId18"/>
    <p:sldId id="540" r:id="rId19"/>
    <p:sldId id="541" r:id="rId20"/>
    <p:sldId id="542" r:id="rId21"/>
    <p:sldId id="473" r:id="rId22"/>
    <p:sldId id="475" r:id="rId23"/>
    <p:sldId id="476" r:id="rId24"/>
    <p:sldId id="543" r:id="rId25"/>
    <p:sldId id="544" r:id="rId26"/>
    <p:sldId id="545" r:id="rId27"/>
    <p:sldId id="546" r:id="rId28"/>
    <p:sldId id="520" r:id="rId29"/>
    <p:sldId id="533" r:id="rId30"/>
    <p:sldId id="522" r:id="rId31"/>
    <p:sldId id="526" r:id="rId32"/>
    <p:sldId id="297" r:id="rId33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76" userDrawn="1">
          <p15:clr>
            <a:srgbClr val="A4A3A4"/>
          </p15:clr>
        </p15:guide>
        <p15:guide id="2" pos="2157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86962" autoAdjust="0"/>
  </p:normalViewPr>
  <p:slideViewPr>
    <p:cSldViewPr snapToGrid="0">
      <p:cViewPr varScale="1">
        <p:scale>
          <a:sx n="100" d="100"/>
          <a:sy n="100" d="100"/>
        </p:scale>
        <p:origin x="211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2184" y="114"/>
      </p:cViewPr>
      <p:guideLst>
        <p:guide orient="horz" pos="2876"/>
        <p:guide pos="2157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1189D506-5873-45A0-BB45-A175895FBF12}" type="datetimeFigureOut">
              <a:rPr lang="pl-PL" smtClean="0"/>
              <a:pPr/>
              <a:t>11.02.2020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D95CD388-7E8B-4B8C-8A5E-F38D15C5ECDC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64034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6525FE74-FC8D-4011-9FD4-538DD9FBAFF8}" type="datetimeFigureOut">
              <a:rPr lang="pl-PL" smtClean="0"/>
              <a:pPr/>
              <a:t>11.02.2020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6BD3ECF7-7F83-415C-9D7A-25FF113B49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7284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4074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146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183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374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3527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2001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6519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7680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35833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5667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7765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04243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4594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4297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7642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35730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3912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22185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19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78947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20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92335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28340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22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95262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23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08528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24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39549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ECF7-7F83-415C-9D7A-25FF113B498F}" type="slidenum">
              <a:rPr lang="pl-PL" smtClean="0"/>
              <a:pPr/>
              <a:t>25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2177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  <p:sp>
        <p:nvSpPr>
          <p:cNvPr id="13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1531175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1767740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5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9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0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31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8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4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2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74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42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1" y="-110752"/>
            <a:ext cx="4648200" cy="1155455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277753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1" y="-110752"/>
            <a:ext cx="4648200" cy="1155455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2722658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94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7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36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65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30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018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66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37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78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5" y="-114299"/>
            <a:ext cx="4660096" cy="1158412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4717366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5" y="-114299"/>
            <a:ext cx="4660096" cy="1158412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33534057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663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51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7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390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727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990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7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984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30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1"/>
            <a:ext cx="4648200" cy="1155454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33312962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1"/>
            <a:ext cx="4648200" cy="1155454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36887806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086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760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918" y="-119582"/>
            <a:ext cx="4237781" cy="105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613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998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334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183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335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526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542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1"/>
            <a:ext cx="4648200" cy="115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934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1"/>
            <a:ext cx="4648200" cy="115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674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0410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560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066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477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070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707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311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703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743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27724350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26431813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1382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61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100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009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396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67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949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961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278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14578" y="79766"/>
            <a:ext cx="4419232" cy="96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197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14578" y="79766"/>
            <a:ext cx="4419232" cy="96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025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47788" y="68240"/>
            <a:ext cx="3827971" cy="8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320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49" y="3874"/>
            <a:ext cx="6658252" cy="9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5491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47788" y="68240"/>
            <a:ext cx="3827971" cy="8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794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47788" y="68240"/>
            <a:ext cx="3827971" cy="8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374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47788" y="68240"/>
            <a:ext cx="3827971" cy="8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809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47788" y="68240"/>
            <a:ext cx="3827971" cy="8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21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47788" y="68240"/>
            <a:ext cx="3827971" cy="8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5054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47788" y="68240"/>
            <a:ext cx="3827971" cy="8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00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47788" y="68240"/>
            <a:ext cx="3827971" cy="8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265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084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773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2312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6112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4855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918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083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9843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610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34318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9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6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7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30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6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76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470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8813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812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391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3026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701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693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0.xml"/><Relationship Id="rId4" Type="http://schemas.openxmlformats.org/officeDocument/2006/relationships/hyperlink" Target="mailto:infoEFS@sejmik.kielce.pl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 dirty="0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809625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	</a:t>
            </a: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809625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   </a:t>
            </a: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809625" y="2133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Podtytuł 10"/>
          <p:cNvSpPr txBox="1">
            <a:spLocks/>
          </p:cNvSpPr>
          <p:nvPr/>
        </p:nvSpPr>
        <p:spPr>
          <a:xfrm>
            <a:off x="-3758" y="3860800"/>
            <a:ext cx="9318580" cy="2485363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2800" b="1" dirty="0"/>
              <a:t> </a:t>
            </a:r>
          </a:p>
          <a:p>
            <a:endParaRPr lang="pl-PL" sz="9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pl-PL" sz="28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12823" y="4770916"/>
            <a:ext cx="847496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600" i="1" dirty="0">
                <a:solidFill>
                  <a:srgbClr val="002060"/>
                </a:solidFill>
              </a:rPr>
              <a:t>Oferta Regionalnego Programu Operacyjnego  </a:t>
            </a:r>
          </a:p>
          <a:p>
            <a:pPr lvl="0" algn="ctr"/>
            <a:r>
              <a:rPr lang="pl-PL" sz="2600" i="1" dirty="0">
                <a:solidFill>
                  <a:srgbClr val="002060"/>
                </a:solidFill>
              </a:rPr>
              <a:t>dla organizacji pozarządowych w ramach konkursów ogłaszanych przez Departament Wdrażania EFS w 2020 r.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58" y="1"/>
            <a:ext cx="9147758" cy="133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6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7" name="Podtytuł 10"/>
          <p:cNvSpPr txBox="1">
            <a:spLocks/>
          </p:cNvSpPr>
          <p:nvPr/>
        </p:nvSpPr>
        <p:spPr>
          <a:xfrm>
            <a:off x="762000" y="2741635"/>
            <a:ext cx="8143875" cy="3078140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6000" b="1" i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ŻŁOBKI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40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opieka nad dziećmi do lat 3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40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Podziałanie 8.1.1 RPO WŚ 2014-2020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Zwiększenie dostępu do opieki nad dziećmi do lat 3</a:t>
            </a:r>
            <a:endParaRPr lang="pl-PL" sz="20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40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18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160774" y="956624"/>
            <a:ext cx="8983226" cy="5154803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1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mamy pieniędzy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kiedy się o nie ubiegać? </a:t>
            </a:r>
            <a:br>
              <a:rPr lang="pl-PL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u="sng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Termin naboru – kwiecień 2020 r.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mln 800 tys. zł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pl-PL" sz="500" b="1" dirty="0">
              <a:solidFill>
                <a:srgbClr val="002060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  <p:sp>
        <p:nvSpPr>
          <p:cNvPr id="2" name="Strzałka w dół 1"/>
          <p:cNvSpPr/>
          <p:nvPr/>
        </p:nvSpPr>
        <p:spPr>
          <a:xfrm>
            <a:off x="683287" y="137662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0569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0" y="960633"/>
            <a:ext cx="9053565" cy="5309537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1400" b="1" u="sng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MOŻEMY ZROBIĆ?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l-PL" sz="2800" b="1" dirty="0">
                <a:solidFill>
                  <a:srgbClr val="C00000"/>
                </a:solidFill>
              </a:rPr>
              <a:t>Nowe miejsca opieki nad dziećmi do lat 3 </a:t>
            </a:r>
            <a:br>
              <a:rPr lang="pl-PL" sz="2800" b="1" dirty="0">
                <a:solidFill>
                  <a:srgbClr val="C0000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w żłobkach, klubach dziecięcych, u dziennego opiekuna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endParaRPr lang="pl-PL" sz="2400" b="1" dirty="0">
              <a:solidFill>
                <a:srgbClr val="002060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l-PL" sz="2800" b="1" dirty="0">
                <a:solidFill>
                  <a:srgbClr val="C00000"/>
                </a:solidFill>
              </a:rPr>
              <a:t>Dostosowanie istniejących miejsc opieki</a:t>
            </a:r>
            <a:r>
              <a:rPr lang="pl-PL" sz="2800" dirty="0">
                <a:solidFill>
                  <a:srgbClr val="002060"/>
                </a:solidFill>
              </a:rPr>
              <a:t>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l-PL" sz="2400" b="1" dirty="0">
                <a:solidFill>
                  <a:srgbClr val="002060"/>
                </a:solidFill>
              </a:rPr>
              <a:t>       do potrzeb dzieci z niepełnosprawnościami 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endParaRPr lang="pl-PL" sz="2800" b="1" dirty="0">
              <a:solidFill>
                <a:srgbClr val="C00000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l-PL" sz="2800" b="1" dirty="0">
                <a:solidFill>
                  <a:srgbClr val="C00000"/>
                </a:solidFill>
              </a:rPr>
              <a:t>Sfinansowanie kosztów ponoszonych przez rodziców: </a:t>
            </a:r>
            <a:r>
              <a:rPr lang="pl-PL" sz="2400" b="1" dirty="0">
                <a:solidFill>
                  <a:srgbClr val="002060"/>
                </a:solidFill>
              </a:rPr>
              <a:t>pokrycie opłat za pobyt dziecka w żłobku, klubie dziecięcym,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u dziennego opiekuna lub pokrycie kosztów wynagrodzenia niani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99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023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7" name="Podtytuł 10"/>
          <p:cNvSpPr txBox="1">
            <a:spLocks/>
          </p:cNvSpPr>
          <p:nvPr/>
        </p:nvSpPr>
        <p:spPr>
          <a:xfrm>
            <a:off x="916800" y="2783393"/>
            <a:ext cx="7808100" cy="3074794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6000" b="1" i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PRZEDSZKOLA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Podziałanie 8.3.1/8.3.6 RPO WŚ 2014-2020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Upowszechnianie i wzrost jakości edukacji przedszkolnej</a:t>
            </a:r>
            <a:endParaRPr lang="pl-PL" sz="2000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707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150725" y="974695"/>
            <a:ext cx="8993275" cy="5154803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1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mamy pieniędzy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kiedy się o nie ubiegać?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9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Nabór od 17.02-04.03.2020 r.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całe województwo </a:t>
            </a:r>
            <a:r>
              <a:rPr lang="pl-PL" sz="2800" b="1" dirty="0">
                <a:solidFill>
                  <a:srgbClr val="002060"/>
                </a:solidFill>
              </a:rPr>
              <a:t>– </a:t>
            </a:r>
            <a:r>
              <a:rPr lang="pl-PL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mln 350 tys. zł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Nabór</a:t>
            </a:r>
            <a:r>
              <a:rPr lang="pl-PL" sz="32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maj 2020 r.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Kielecki Obszar Funkcjonalny - </a:t>
            </a:r>
            <a:r>
              <a:rPr lang="pl-PL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365 tys. zł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  <p:sp>
        <p:nvSpPr>
          <p:cNvPr id="2" name="Strzałka w dół 1"/>
          <p:cNvSpPr/>
          <p:nvPr/>
        </p:nvSpPr>
        <p:spPr>
          <a:xfrm>
            <a:off x="753626" y="137662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263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0" y="880247"/>
            <a:ext cx="9144000" cy="5841229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1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MOŻEMY ZROBIĆ?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l-PL" sz="2800" b="1" dirty="0">
                <a:solidFill>
                  <a:srgbClr val="C00000"/>
                </a:solidFill>
              </a:rPr>
              <a:t>Tworzenie miejsc wychowania przedszkolnego  </a:t>
            </a:r>
            <a:br>
              <a:rPr lang="pl-PL" sz="2800" b="1" dirty="0">
                <a:solidFill>
                  <a:srgbClr val="C0000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w nowych i istniejących przedszkolach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l-PL" sz="2800" b="1" dirty="0">
                <a:solidFill>
                  <a:srgbClr val="C00000"/>
                </a:solidFill>
              </a:rPr>
              <a:t>Dodatkowe zajęcia </a:t>
            </a:r>
            <a:r>
              <a:rPr lang="pl-PL" sz="2400" b="1" dirty="0">
                <a:solidFill>
                  <a:srgbClr val="002060"/>
                </a:solidFill>
              </a:rPr>
              <a:t>wyrównujące i wspierające rozwój dzieci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l-PL" sz="2800" b="1" dirty="0">
                <a:solidFill>
                  <a:srgbClr val="C00000"/>
                </a:solidFill>
              </a:rPr>
              <a:t>Dostosowanie przedszkola oraz specjalistyczne zajęcia </a:t>
            </a:r>
            <a:r>
              <a:rPr lang="pl-PL" sz="2400" b="1" dirty="0">
                <a:solidFill>
                  <a:srgbClr val="002060"/>
                </a:solidFill>
              </a:rPr>
              <a:t>adekwatne do potrzeb dzieci z niepełnosprawnościami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endParaRPr lang="pl-PL" sz="2400" b="1" dirty="0">
              <a:solidFill>
                <a:srgbClr val="002060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l-PL" sz="2800" b="1" dirty="0">
                <a:solidFill>
                  <a:srgbClr val="C00000"/>
                </a:solidFill>
              </a:rPr>
              <a:t>Szkolenia</a:t>
            </a:r>
            <a:r>
              <a:rPr lang="pl-PL" sz="2400" b="1" dirty="0">
                <a:solidFill>
                  <a:srgbClr val="002060"/>
                </a:solidFill>
              </a:rPr>
              <a:t> dla nauczycieli wychowania przedszkolnego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92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7" name="Podtytuł 10"/>
          <p:cNvSpPr txBox="1">
            <a:spLocks/>
          </p:cNvSpPr>
          <p:nvPr/>
        </p:nvSpPr>
        <p:spPr>
          <a:xfrm>
            <a:off x="1219200" y="3027423"/>
            <a:ext cx="7448550" cy="3173352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4800" b="1" i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ZAJĘCIA DODATKOWE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3600" b="1" i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SZKOŁY PODSTAWOWE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0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Podziałanie 8.3.2 RPO WŚ 2014-2020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dirty="0"/>
              <a:t>Wsparcie kształcenia podstawowego w zakresie kompetencji kluczowych 	</a:t>
            </a:r>
          </a:p>
        </p:txBody>
      </p:sp>
    </p:spTree>
    <p:extLst>
      <p:ext uri="{BB962C8B-B14F-4D97-AF65-F5344CB8AC3E}">
        <p14:creationId xmlns:p14="http://schemas.microsoft.com/office/powerpoint/2010/main" val="594340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844062" y="974695"/>
            <a:ext cx="8299938" cy="5154803"/>
          </a:xfrm>
          <a:prstGeom prst="rect">
            <a:avLst/>
          </a:prstGeom>
        </p:spPr>
        <p:txBody>
          <a:bodyPr/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mamy pieniędzy </a:t>
            </a: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kiedy się o nie ubiegać?</a:t>
            </a:r>
            <a:endParaRPr lang="pl-PL" sz="2400" b="1" u="sng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u="sng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8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Nabór – marzec 2020 r.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Województwo </a:t>
            </a:r>
            <a:r>
              <a:rPr lang="pl-PL" sz="3200" b="1" dirty="0">
                <a:solidFill>
                  <a:srgbClr val="002060"/>
                </a:solidFill>
              </a:rPr>
              <a:t>– </a:t>
            </a:r>
            <a:r>
              <a:rPr lang="pl-PL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mln 790 tys. zł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  <p:sp>
        <p:nvSpPr>
          <p:cNvPr id="2" name="Strzałka w dół 1"/>
          <p:cNvSpPr/>
          <p:nvPr/>
        </p:nvSpPr>
        <p:spPr>
          <a:xfrm>
            <a:off x="1276141" y="166802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261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0" y="1186285"/>
            <a:ext cx="9144000" cy="5309537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MOŻEMY ZROBIĆ?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l-PL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Rozwijanie kompetencji kluczowych</a:t>
            </a:r>
            <a:endParaRPr lang="pl-PL" sz="24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Zajęcia dodatkowe </a:t>
            </a:r>
            <a:r>
              <a:rPr lang="pl-PL" sz="2400" b="1" dirty="0">
                <a:solidFill>
                  <a:srgbClr val="002060"/>
                </a:solidFill>
              </a:rPr>
              <a:t>dla uczniów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400" b="1" dirty="0">
                <a:solidFill>
                  <a:srgbClr val="002060"/>
                </a:solidFill>
              </a:rPr>
              <a:t>Tworzenie warunków dla nauczania opartego na </a:t>
            </a:r>
            <a:r>
              <a:rPr lang="pl-PL" sz="2800" b="1" dirty="0">
                <a:solidFill>
                  <a:srgbClr val="C00000"/>
                </a:solidFill>
              </a:rPr>
              <a:t>metodzie eksperymentu </a:t>
            </a:r>
            <a:endParaRPr lang="pl-PL"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Indywidualizacja pracy z uczniem ze specjalnymi potrzebami </a:t>
            </a:r>
            <a:r>
              <a:rPr lang="pl-PL" sz="2400" b="1" dirty="0">
                <a:solidFill>
                  <a:srgbClr val="002060"/>
                </a:solidFill>
              </a:rPr>
              <a:t>rozwojowymi i edukacyjnymi 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Doposażenie szkół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400" b="1" dirty="0">
                <a:solidFill>
                  <a:srgbClr val="002060"/>
                </a:solidFill>
              </a:rPr>
              <a:t>Podnoszenie </a:t>
            </a:r>
            <a:r>
              <a:rPr lang="pl-PL" sz="2800" b="1" dirty="0">
                <a:solidFill>
                  <a:srgbClr val="C00000"/>
                </a:solidFill>
              </a:rPr>
              <a:t>kwalifikacji nauczycieli</a:t>
            </a:r>
          </a:p>
          <a:p>
            <a:r>
              <a:rPr lang="pl-PL" dirty="0"/>
              <a:t>	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endParaRPr lang="pl-PL" sz="2800" b="1" dirty="0">
              <a:solidFill>
                <a:srgbClr val="C00000"/>
              </a:solidFill>
            </a:endParaRPr>
          </a:p>
          <a:p>
            <a:r>
              <a:rPr lang="pl-PL" dirty="0"/>
              <a:t>	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l-PL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827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7" name="Podtytuł 10"/>
          <p:cNvSpPr txBox="1">
            <a:spLocks/>
          </p:cNvSpPr>
          <p:nvPr/>
        </p:nvSpPr>
        <p:spPr>
          <a:xfrm>
            <a:off x="1219200" y="3027423"/>
            <a:ext cx="7448550" cy="3173352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4800" b="1" i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SZKOŁY ZAWODOWE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0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Podziałanie 8.5.1/8.5.4 RPO WŚ 2014-2020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dirty="0"/>
              <a:t>Podniesienie jakości kształcenia zawodowego oraz wsparcie na rzecz tworzenia i rozwoju </a:t>
            </a:r>
            <a:r>
              <a:rPr lang="pl-PL" dirty="0" err="1"/>
              <a:t>CKZiU</a:t>
            </a:r>
            <a:r>
              <a:rPr lang="pl-PL" dirty="0"/>
              <a:t> 	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dirty="0"/>
              <a:t> 	</a:t>
            </a:r>
          </a:p>
        </p:txBody>
      </p:sp>
    </p:spTree>
    <p:extLst>
      <p:ext uri="{BB962C8B-B14F-4D97-AF65-F5344CB8AC3E}">
        <p14:creationId xmlns:p14="http://schemas.microsoft.com/office/powerpoint/2010/main" val="677308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150725" y="974695"/>
            <a:ext cx="8993275" cy="5154803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1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mamy pieniędzy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kiedy się o nie ubiegać?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9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Nabór – maj 2020 r.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całe województwo </a:t>
            </a:r>
            <a:r>
              <a:rPr lang="pl-PL" sz="2800" b="1" dirty="0">
                <a:solidFill>
                  <a:srgbClr val="002060"/>
                </a:solidFill>
              </a:rPr>
              <a:t>– </a:t>
            </a:r>
            <a:r>
              <a:rPr lang="pl-PL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mln 250 tys. zł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Nabór</a:t>
            </a:r>
            <a:r>
              <a:rPr lang="pl-PL" sz="32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marzec 2020 r.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Kielecki Obszar Funkcjonalny – </a:t>
            </a:r>
            <a:r>
              <a:rPr lang="pl-PL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mln 800 tys. zł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  <p:sp>
        <p:nvSpPr>
          <p:cNvPr id="2" name="Strzałka w dół 1"/>
          <p:cNvSpPr/>
          <p:nvPr/>
        </p:nvSpPr>
        <p:spPr>
          <a:xfrm>
            <a:off x="753626" y="137662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9704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0" y="1186285"/>
            <a:ext cx="9144000" cy="5309537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MOŻEMY ZROBIĆ?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l-PL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Zajęcia dodatkowe </a:t>
            </a:r>
            <a:r>
              <a:rPr lang="pl-PL" sz="2400" b="1" dirty="0">
                <a:solidFill>
                  <a:srgbClr val="002060"/>
                </a:solidFill>
              </a:rPr>
              <a:t>dla uczniów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Kursy i szkolenia zawodowe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Staże zawodowe </a:t>
            </a:r>
            <a:r>
              <a:rPr lang="pl-PL" sz="2400" b="1" dirty="0">
                <a:solidFill>
                  <a:srgbClr val="002060"/>
                </a:solidFill>
              </a:rPr>
              <a:t>u pracodawców</a:t>
            </a:r>
            <a:endParaRPr lang="pl-PL"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Poradnictwo zawodowe</a:t>
            </a:r>
            <a:endParaRPr lang="pl-PL" sz="2400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Doposażenie szkół i warsztatów szkolnych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400" b="1" dirty="0">
                <a:solidFill>
                  <a:srgbClr val="002060"/>
                </a:solidFill>
              </a:rPr>
              <a:t>Podnoszenie </a:t>
            </a:r>
            <a:r>
              <a:rPr lang="pl-PL" sz="2800" b="1" dirty="0">
                <a:solidFill>
                  <a:srgbClr val="C00000"/>
                </a:solidFill>
              </a:rPr>
              <a:t>kwalifikacji nauczycieli</a:t>
            </a:r>
          </a:p>
          <a:p>
            <a:r>
              <a:rPr lang="pl-PL" dirty="0"/>
              <a:t>	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endParaRPr lang="pl-PL" sz="2800" b="1" dirty="0">
              <a:solidFill>
                <a:srgbClr val="C00000"/>
              </a:solidFill>
            </a:endParaRPr>
          </a:p>
          <a:p>
            <a:r>
              <a:rPr lang="pl-PL" dirty="0"/>
              <a:t>	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l-PL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104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023" y="946437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7" name="Podtytuł 10"/>
          <p:cNvSpPr txBox="1">
            <a:spLocks/>
          </p:cNvSpPr>
          <p:nvPr/>
        </p:nvSpPr>
        <p:spPr>
          <a:xfrm>
            <a:off x="1549845" y="2458903"/>
            <a:ext cx="7300354" cy="3376245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4000" b="1" i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EDUKACJA DOROSŁYCH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kursy zawodowe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0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0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Poddziałanie 8.5.3 RPO WŚ 2014-2020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Edukacja formalna i </a:t>
            </a:r>
            <a:r>
              <a:rPr lang="pl-PL" sz="2000" dirty="0" err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pozaformalna</a:t>
            </a: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osób dorosłych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63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0" y="974695"/>
            <a:ext cx="9144000" cy="5154803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1400" b="1" i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mamy pieniędzy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kiedy się o nie ubiegać?</a:t>
            </a:r>
            <a:r>
              <a:rPr lang="pl-PL" sz="3600" b="1" dirty="0">
                <a:solidFill>
                  <a:srgbClr val="002060"/>
                </a:solidFill>
                <a:latin typeface="Segoe Script" panose="020B0504020000000003" pitchFamily="34" charset="0"/>
              </a:rPr>
              <a:t>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1600" b="1" u="sng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trwa nabór – maj 2020 r.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Województwo </a:t>
            </a:r>
            <a:r>
              <a:rPr lang="pl-PL" sz="3200" b="1" dirty="0">
                <a:solidFill>
                  <a:srgbClr val="002060"/>
                </a:solidFill>
              </a:rPr>
              <a:t>– </a:t>
            </a:r>
            <a:r>
              <a:rPr lang="pl-PL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mln 880 tys. zł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u="sng" dirty="0">
              <a:solidFill>
                <a:srgbClr val="002060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pl-PL" sz="500" b="1" dirty="0">
              <a:solidFill>
                <a:srgbClr val="002060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  <p:sp>
        <p:nvSpPr>
          <p:cNvPr id="2" name="Strzałka w dół 1"/>
          <p:cNvSpPr/>
          <p:nvPr/>
        </p:nvSpPr>
        <p:spPr>
          <a:xfrm>
            <a:off x="577571" y="181634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9394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170823" y="1046814"/>
            <a:ext cx="9043516" cy="5309537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MOŻEMY ZROBIĆ?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Kwalifikacyjne kursy zawodowe </a:t>
            </a:r>
            <a:r>
              <a:rPr lang="pl-PL" sz="2400" b="1" dirty="0">
                <a:solidFill>
                  <a:srgbClr val="002060"/>
                </a:solidFill>
              </a:rPr>
              <a:t>zakończone egzaminem potwierdzającym uzyskanie kwalifikacji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endParaRPr lang="pl-PL" sz="24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Kursy umiejętności zawodowych </a:t>
            </a:r>
            <a:r>
              <a:rPr lang="pl-PL" sz="2400" b="1" dirty="0">
                <a:solidFill>
                  <a:srgbClr val="002060"/>
                </a:solidFill>
              </a:rPr>
              <a:t>kończące się zaliczeniem zgodnie z prawodawstwem krajowym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endParaRPr lang="pl-PL" sz="24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Szkolenia</a:t>
            </a:r>
            <a:r>
              <a:rPr lang="pl-PL" sz="2400" dirty="0">
                <a:solidFill>
                  <a:srgbClr val="002060"/>
                </a:solidFill>
              </a:rPr>
              <a:t> </a:t>
            </a:r>
            <a:r>
              <a:rPr lang="pl-PL" sz="2400" b="1" dirty="0">
                <a:solidFill>
                  <a:srgbClr val="002060"/>
                </a:solidFill>
              </a:rPr>
              <a:t>umożliwiające nabywanie różnorodnych umiejętności zawodowych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endParaRPr lang="pl-PL" sz="2400" dirty="0">
              <a:solidFill>
                <a:srgbClr val="002060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Kursy dla rzemieślników </a:t>
            </a:r>
            <a:r>
              <a:rPr lang="pl-PL" sz="2400" b="1" dirty="0">
                <a:solidFill>
                  <a:srgbClr val="002060"/>
                </a:solidFill>
              </a:rPr>
              <a:t>kończące się egzaminami czeladniczymi i mistrzowskimi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12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328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023" y="946437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7" name="Podtytuł 10"/>
          <p:cNvSpPr txBox="1">
            <a:spLocks/>
          </p:cNvSpPr>
          <p:nvPr/>
        </p:nvSpPr>
        <p:spPr>
          <a:xfrm>
            <a:off x="1549845" y="2458903"/>
            <a:ext cx="7300354" cy="1293947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6000" b="1" i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DZIAŁANIA SPOŁECZNE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543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023" y="946437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7" name="Podtytuł 10"/>
          <p:cNvSpPr txBox="1">
            <a:spLocks/>
          </p:cNvSpPr>
          <p:nvPr/>
        </p:nvSpPr>
        <p:spPr>
          <a:xfrm>
            <a:off x="704850" y="2458903"/>
            <a:ext cx="8145349" cy="3376245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4000" b="1" i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AKTYWIZACJA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4000" b="1" i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SPOŁECZNO-ZAWODOWA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3200" b="1" i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OSÓB NIESAMODZIELNYCH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0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0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Działanie 9.1 RPO WŚ 2014-2020</a:t>
            </a:r>
          </a:p>
          <a:p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Aktywna integracja zwiększająca szanse na zatrudnienie </a:t>
            </a:r>
            <a:r>
              <a:rPr lang="pl-PL" dirty="0"/>
              <a:t>	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523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19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0" y="974695"/>
            <a:ext cx="9144000" cy="5154803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1400" b="1" i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mamy pieniędzy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kiedy się o nie ubiegać?</a:t>
            </a:r>
            <a:r>
              <a:rPr lang="pl-PL" sz="3600" b="1" dirty="0">
                <a:solidFill>
                  <a:srgbClr val="002060"/>
                </a:solidFill>
                <a:latin typeface="Segoe Script" panose="020B0504020000000003" pitchFamily="34" charset="0"/>
              </a:rPr>
              <a:t>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1600" b="1" u="sng" dirty="0">
              <a:solidFill>
                <a:srgbClr val="002060"/>
              </a:solidFill>
              <a:latin typeface="Segoe Script" panose="020B05040200000000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trwa nabór – kwiecień 2020 r.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OPS/PCPR </a:t>
            </a:r>
            <a:r>
              <a:rPr lang="pl-PL" sz="3200" b="1" dirty="0">
                <a:solidFill>
                  <a:srgbClr val="002060"/>
                </a:solidFill>
              </a:rPr>
              <a:t>– </a:t>
            </a:r>
            <a:r>
              <a:rPr lang="pl-PL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mln 200 tys. zł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pozostałe podmioty </a:t>
            </a:r>
            <a:r>
              <a:rPr lang="pl-PL" sz="3200" b="1" dirty="0">
                <a:solidFill>
                  <a:srgbClr val="002060"/>
                </a:solidFill>
              </a:rPr>
              <a:t>– </a:t>
            </a:r>
            <a:r>
              <a:rPr lang="pl-PL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mln zł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u="sng" dirty="0">
              <a:solidFill>
                <a:srgbClr val="002060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pl-PL" sz="500" b="1" dirty="0">
              <a:solidFill>
                <a:srgbClr val="002060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  <p:sp>
        <p:nvSpPr>
          <p:cNvPr id="2" name="Strzałka w dół 1"/>
          <p:cNvSpPr/>
          <p:nvPr/>
        </p:nvSpPr>
        <p:spPr>
          <a:xfrm>
            <a:off x="577571" y="181634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9886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0" y="1046814"/>
            <a:ext cx="9214339" cy="5309537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MOŻEMY ZROBIĆ?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Terapie psychologiczne</a:t>
            </a:r>
            <a:r>
              <a:rPr lang="pl-PL" sz="2400" b="1" dirty="0">
                <a:solidFill>
                  <a:srgbClr val="002060"/>
                </a:solidFill>
              </a:rPr>
              <a:t>, wspierające umiejętności społeczne, podnoszące poczucie własnej wartości, umiejętność komunikowania się itd. 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Animację lokalną, streetworking, coaching i treningi pracy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Kontrakty socjalne</a:t>
            </a:r>
            <a:r>
              <a:rPr lang="pl-PL" sz="2400" b="1" dirty="0">
                <a:solidFill>
                  <a:srgbClr val="002060"/>
                </a:solidFill>
              </a:rPr>
              <a:t>, które zobowiązują osoby, korzystające z pomocy społecznej, do angażowania się w rozwiązywanie własnych problemów życiowych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Kursy i szkolenia</a:t>
            </a:r>
            <a:r>
              <a:rPr lang="pl-PL" sz="2400" dirty="0">
                <a:solidFill>
                  <a:srgbClr val="002060"/>
                </a:solidFill>
              </a:rPr>
              <a:t> 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Staże, subsydiowane zatrudnienie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Char char="–"/>
            </a:pPr>
            <a:r>
              <a:rPr lang="pl-PL" sz="2800" b="1" dirty="0">
                <a:solidFill>
                  <a:srgbClr val="C00000"/>
                </a:solidFill>
              </a:rPr>
              <a:t>Wspieranie działalności istniejących lub tworzenie nowych</a:t>
            </a:r>
            <a:r>
              <a:rPr lang="pl-PL" sz="2400" b="1" dirty="0">
                <a:solidFill>
                  <a:srgbClr val="C00000"/>
                </a:solidFill>
              </a:rPr>
              <a:t> </a:t>
            </a:r>
            <a:r>
              <a:rPr lang="pl-PL" sz="2400" b="1" dirty="0">
                <a:solidFill>
                  <a:srgbClr val="002060"/>
                </a:solidFill>
              </a:rPr>
              <a:t>WTZ, ZAZ, KIS i CIS.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4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267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95459" y="960634"/>
            <a:ext cx="8953081" cy="5496198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WYBRANE ZASADY FINANSOWANIA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Wkład własny: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3200" dirty="0">
                <a:solidFill>
                  <a:srgbClr val="002060"/>
                </a:solidFill>
              </a:rPr>
              <a:t>* Możliwa forma niepieniężna (np. wolontariat, użyczenie pomieszczeń)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3200" dirty="0">
                <a:solidFill>
                  <a:srgbClr val="002060"/>
                </a:solidFill>
              </a:rPr>
              <a:t>* Środki publiczne lub prywatne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3200" dirty="0">
                <a:solidFill>
                  <a:srgbClr val="002060"/>
                </a:solidFill>
              </a:rPr>
              <a:t>* Środki beneficjenta lub inne (np. koszty pośrednie)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469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95459" y="960634"/>
            <a:ext cx="8953081" cy="5496198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WYBRANE ZASADY FINANSOWANIA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Wkład własny – wsparcie PFRON: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3200" dirty="0">
                <a:solidFill>
                  <a:srgbClr val="002060"/>
                </a:solidFill>
              </a:rPr>
              <a:t>W projektach realizowanych przez organizacje pozarządowe, skierowanych w całości do osób z niepełnosprawnościami i/lub do ich otoczenia, istnieje możliwość finansowania wkładu własnego w pełnej wysokości ze środków PFRON . 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988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60633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5" name="Podtytuł 10"/>
          <p:cNvSpPr txBox="1">
            <a:spLocks/>
          </p:cNvSpPr>
          <p:nvPr/>
        </p:nvSpPr>
        <p:spPr>
          <a:xfrm>
            <a:off x="95459" y="960634"/>
            <a:ext cx="8953081" cy="5496198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WYBRANE ZASADY FINANSOWANIA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Koszty pośrednie: 10–25%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3200" dirty="0">
                <a:solidFill>
                  <a:srgbClr val="002060"/>
                </a:solidFill>
              </a:rPr>
              <a:t>	</a:t>
            </a:r>
            <a:r>
              <a:rPr lang="pl-PL" sz="2800" dirty="0">
                <a:solidFill>
                  <a:srgbClr val="002060"/>
                </a:solidFill>
              </a:rPr>
              <a:t>* Projekt do 830 tys. zł – 25 %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800" dirty="0">
                <a:solidFill>
                  <a:srgbClr val="002060"/>
                </a:solidFill>
              </a:rPr>
              <a:t>	* Projekt od 830 tys. zł do 1 740 tys. zł – 20 %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800" dirty="0">
                <a:solidFill>
                  <a:srgbClr val="002060"/>
                </a:solidFill>
              </a:rPr>
              <a:t>	* Projekt od 1 740 tys. zł do 4 550 tys. zł – 15 %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800" dirty="0">
                <a:solidFill>
                  <a:srgbClr val="002060"/>
                </a:solidFill>
              </a:rPr>
              <a:t>	* Projekt powyżej 4 550 tys. zł – 10 %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2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3200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576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023" y="956485"/>
            <a:ext cx="9144000" cy="576084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7" name="Podtytuł 10"/>
          <p:cNvSpPr txBox="1">
            <a:spLocks/>
          </p:cNvSpPr>
          <p:nvPr/>
        </p:nvSpPr>
        <p:spPr>
          <a:xfrm>
            <a:off x="241160" y="2019719"/>
            <a:ext cx="8609039" cy="3815429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4000" b="1" i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Więcej informacji: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4000" b="1" i="1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4000" b="1" i="1" u="sng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WWW:RPO-SWIETOKRZYSKIE.PL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4000" b="1" i="1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800" b="1" i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Departament Wdrażania EFS: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800" b="1" i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infoEFS@sejmik.kielce.pl</a:t>
            </a:r>
            <a:endParaRPr lang="pl-PL" sz="2800" b="1" i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pl-PL" sz="2800" b="1" i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tel. 41 349 89 23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480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809625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11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	</a:t>
            </a:r>
            <a:endParaRPr lang="pl-P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809625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11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   </a:t>
            </a:r>
            <a:endParaRPr lang="pl-P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809625" y="2133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</a:pPr>
            <a:endParaRPr lang="pl-P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Podtytuł 10"/>
          <p:cNvSpPr txBox="1">
            <a:spLocks/>
          </p:cNvSpPr>
          <p:nvPr/>
        </p:nvSpPr>
        <p:spPr>
          <a:xfrm>
            <a:off x="1125415" y="4244765"/>
            <a:ext cx="7300354" cy="2128290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3200" i="1" dirty="0">
                <a:solidFill>
                  <a:srgbClr val="002060"/>
                </a:solidFill>
              </a:rPr>
              <a:t>Dziękuję za uwagę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200" i="1" dirty="0">
              <a:solidFill>
                <a:srgbClr val="002060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2400" i="1" dirty="0">
                <a:solidFill>
                  <a:srgbClr val="002060"/>
                </a:solidFill>
              </a:rPr>
              <a:t>Departament Wdrażania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2400" i="1" dirty="0">
                <a:solidFill>
                  <a:srgbClr val="002060"/>
                </a:solidFill>
              </a:rPr>
              <a:t>Europejskiego Funduszu Społecznego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pl-PL" sz="2400" i="1" dirty="0">
                <a:solidFill>
                  <a:srgbClr val="002060"/>
                </a:solidFill>
              </a:rPr>
              <a:t>Urząd Marszałkowski Województwa Świętokrzyskiego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3600" b="1" dirty="0">
              <a:solidFill>
                <a:prstClr val="black"/>
              </a:solidFill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endParaRPr lang="pl-PL" sz="2800" b="1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2800" dirty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524945"/>
      </p:ext>
    </p:extLst>
  </p:cSld>
  <p:clrMapOvr>
    <a:masterClrMapping/>
  </p:clrMapOvr>
</p:sld>
</file>

<file path=ppt/theme/theme1.xml><?xml version="1.0" encoding="utf-8"?>
<a:theme xmlns:a="http://schemas.openxmlformats.org/drawingml/2006/main" name="FunduszeEuropejskiePrezentacjaTemplat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41BC98EB-B254-48DE-A757-86CC93C6277F}"/>
    </a:ext>
  </a:extLst>
</a:theme>
</file>

<file path=ppt/theme/theme2.xml><?xml version="1.0" encoding="utf-8"?>
<a:theme xmlns:a="http://schemas.openxmlformats.org/drawingml/2006/main" name="Infrastruktura i Środowisko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D7BFAF85-3AFF-408A-9214-9771CA74E33C}"/>
    </a:ext>
  </a:extLst>
</a:theme>
</file>

<file path=ppt/theme/theme3.xml><?xml version="1.0" encoding="utf-8"?>
<a:theme xmlns:a="http://schemas.openxmlformats.org/drawingml/2006/main" name="Inteligentny Rozwo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D7262E80-C742-4C3A-B4FD-B9DFB2A85E65}"/>
    </a:ext>
  </a:extLst>
</a:theme>
</file>

<file path=ppt/theme/theme4.xml><?xml version="1.0" encoding="utf-8"?>
<a:theme xmlns:a="http://schemas.openxmlformats.org/drawingml/2006/main" name="Rozwój Polski Wschodnie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5D6DABCB-300B-4583-9DC2-84BDBB033C22}"/>
    </a:ext>
  </a:extLst>
</a:theme>
</file>

<file path=ppt/theme/theme5.xml><?xml version="1.0" encoding="utf-8"?>
<a:theme xmlns:a="http://schemas.openxmlformats.org/drawingml/2006/main" name="Wiedza Edukacja Rozwo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53FA2FB3-9C38-4B68-A4DF-76B77B12EB81}"/>
    </a:ext>
  </a:extLst>
</a:theme>
</file>

<file path=ppt/theme/theme6.xml><?xml version="1.0" encoding="utf-8"?>
<a:theme xmlns:a="http://schemas.openxmlformats.org/drawingml/2006/main" name="Polska Cyfrow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A4A928A6-969B-40E6-93A8-BBEF1A2F6A09}"/>
    </a:ext>
  </a:extLst>
</a:theme>
</file>

<file path=ppt/theme/theme7.xml><?xml version="1.0" encoding="utf-8"?>
<a:theme xmlns:a="http://schemas.openxmlformats.org/drawingml/2006/main" name="Programy Regionaln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92000801-0B03-4AC3-8040-626073FD01A7}"/>
    </a:ext>
  </a:extLst>
</a:theme>
</file>

<file path=ppt/theme/theme8.xml><?xml version="1.0" encoding="utf-8"?>
<a:theme xmlns:a="http://schemas.openxmlformats.org/drawingml/2006/main" name="Pomoc Techniczn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F455CDD5-C0D5-4F1E-9423-3AD99BE16955}"/>
    </a:ext>
  </a:extLst>
</a:theme>
</file>

<file path=ppt/theme/theme9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FunduszeEuropejskiePrezentacjaTemplate</Template>
  <TotalTime>12805</TotalTime>
  <Words>812</Words>
  <Application>Microsoft Office PowerPoint</Application>
  <PresentationFormat>Pokaz na ekranie (4:3)</PresentationFormat>
  <Paragraphs>413</Paragraphs>
  <Slides>25</Slides>
  <Notes>25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8</vt:i4>
      </vt:variant>
      <vt:variant>
        <vt:lpstr>Tytuły slajdów</vt:lpstr>
      </vt:variant>
      <vt:variant>
        <vt:i4>25</vt:i4>
      </vt:variant>
    </vt:vector>
  </HeadingPairs>
  <TitlesOfParts>
    <vt:vector size="38" baseType="lpstr">
      <vt:lpstr>Arial</vt:lpstr>
      <vt:lpstr>Calibri</vt:lpstr>
      <vt:lpstr>Segoe Script</vt:lpstr>
      <vt:lpstr>Segoe UI</vt:lpstr>
      <vt:lpstr>Times New Roman</vt:lpstr>
      <vt:lpstr>FunduszeEuropejskiePrezentacjaTemplate</vt:lpstr>
      <vt:lpstr>Infrastruktura i Środowisko</vt:lpstr>
      <vt:lpstr>Inteligentny Rozwoj</vt:lpstr>
      <vt:lpstr>Rozwój Polski Wschodniej</vt:lpstr>
      <vt:lpstr>Wiedza Edukacja Rozwoj</vt:lpstr>
      <vt:lpstr>Polska Cyfrowa</vt:lpstr>
      <vt:lpstr>Programy Regionalne</vt:lpstr>
      <vt:lpstr>Pomoc Techniczna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Wojewowództwa Świętokrzyskiego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annpal</dc:creator>
  <cp:lastModifiedBy>Pałys, Anna</cp:lastModifiedBy>
  <cp:revision>965</cp:revision>
  <cp:lastPrinted>2019-01-03T08:50:38Z</cp:lastPrinted>
  <dcterms:created xsi:type="dcterms:W3CDTF">2015-05-26T08:53:50Z</dcterms:created>
  <dcterms:modified xsi:type="dcterms:W3CDTF">2020-02-11T10:16:42Z</dcterms:modified>
</cp:coreProperties>
</file>