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72" r:id="rId3"/>
    <p:sldId id="276" r:id="rId4"/>
    <p:sldId id="274" r:id="rId5"/>
    <p:sldId id="277" r:id="rId6"/>
    <p:sldId id="278" r:id="rId7"/>
    <p:sldId id="279" r:id="rId8"/>
    <p:sldId id="275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38" autoAdjust="0"/>
  </p:normalViewPr>
  <p:slideViewPr>
    <p:cSldViewPr>
      <p:cViewPr varScale="1">
        <p:scale>
          <a:sx n="65" d="100"/>
          <a:sy n="65" d="100"/>
        </p:scale>
        <p:origin x="17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1D8DF-5B37-4E26-9B85-5E29D3115CA1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3536E-4DF7-4C58-9F0A-001E1F5631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6117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33AC420-7052-45C7-B32F-1A555A2EFC1C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44395D3-1987-47A3-9845-6A55177CE8EB}" type="slidenum">
              <a:rPr lang="pl-PL" smtClean="0"/>
              <a:t>‹#›</a:t>
            </a:fld>
            <a:endParaRPr lang="pl-PL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5400" dirty="0" smtClean="0">
                <a:effectLst/>
              </a:rPr>
              <a:t>Dotacje oraz wsparcie organizacji pozarządowych przez sektor ekonomii społecznej</a:t>
            </a:r>
            <a:endParaRPr lang="pl-PL" sz="5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5378152"/>
            <a:ext cx="6400800" cy="1219200"/>
          </a:xfrm>
        </p:spPr>
        <p:txBody>
          <a:bodyPr/>
          <a:lstStyle/>
          <a:p>
            <a:r>
              <a:rPr lang="pl-PL" dirty="0" smtClean="0"/>
              <a:t>Dariusz Kurcman</a:t>
            </a:r>
          </a:p>
          <a:p>
            <a:r>
              <a:rPr lang="pl-PL" dirty="0" smtClean="0"/>
              <a:t>Kielce, 11.02.2020</a:t>
            </a:r>
          </a:p>
        </p:txBody>
      </p:sp>
    </p:spTree>
    <p:extLst>
      <p:ext uri="{BB962C8B-B14F-4D97-AF65-F5344CB8AC3E}">
        <p14:creationId xmlns:p14="http://schemas.microsoft.com/office/powerpoint/2010/main" val="75210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pl-PL" dirty="0" smtClean="0"/>
              <a:t>Zakres wsparcia OWES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483768" y="1196752"/>
            <a:ext cx="4176464" cy="830997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13500000" scaled="1"/>
            <a:tileRect/>
          </a:gradFill>
          <a:effectLst>
            <a:outerShdw sx="1000" sy="1000" algn="ctr" rotWithShape="0">
              <a:srgbClr val="000000"/>
            </a:outerShdw>
            <a:reflection blurRad="6350" stA="50000" endA="300" endPos="55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/>
                </a:solidFill>
              </a:rPr>
              <a:t>Doradztwo</a:t>
            </a:r>
            <a:endParaRPr lang="pl-PL" sz="4800" b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92317" y="2735380"/>
            <a:ext cx="3312368" cy="707886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13500000" scaled="1"/>
            <a:tileRect/>
          </a:gradFill>
          <a:effectLst>
            <a:outerShdw sx="1000" sy="1000" algn="ctr" rotWithShape="0">
              <a:srgbClr val="000000"/>
            </a:outerShdw>
            <a:reflection blurRad="6350" stA="50000" endA="300" endPos="55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solidFill>
                  <a:schemeClr val="bg1"/>
                </a:solidFill>
              </a:rPr>
              <a:t>Ogólne</a:t>
            </a:r>
            <a:endParaRPr lang="pl-PL" sz="4000" b="1" dirty="0">
              <a:solidFill>
                <a:schemeClr val="bg1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5580112" y="2735381"/>
            <a:ext cx="3312368" cy="707886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13500000" scaled="1"/>
            <a:tileRect/>
          </a:gradFill>
          <a:effectLst>
            <a:outerShdw sx="1000" sy="1000" algn="ctr" rotWithShape="0">
              <a:srgbClr val="000000"/>
            </a:outerShdw>
            <a:reflection blurRad="6350" stA="50000" endA="300" endPos="55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solidFill>
                  <a:schemeClr val="bg1"/>
                </a:solidFill>
              </a:rPr>
              <a:t>Biznesowe</a:t>
            </a:r>
            <a:endParaRPr lang="pl-PL" sz="4000" b="1" dirty="0">
              <a:solidFill>
                <a:schemeClr val="bg1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979712" y="4384119"/>
            <a:ext cx="5184576" cy="707886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13500000" scaled="1"/>
            <a:tileRect/>
          </a:gradFill>
          <a:effectLst>
            <a:outerShdw sx="1000" sy="1000" algn="ctr" rotWithShape="0">
              <a:srgbClr val="000000"/>
            </a:outerShdw>
            <a:reflection blurRad="6350" stA="50000" endA="300" endPos="55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solidFill>
                  <a:schemeClr val="bg1"/>
                </a:solidFill>
              </a:rPr>
              <a:t>Specjalistyczne</a:t>
            </a:r>
            <a:endParaRPr lang="pl-PL" sz="4000" b="1" dirty="0">
              <a:solidFill>
                <a:schemeClr val="bg1"/>
              </a:solidFill>
            </a:endParaRPr>
          </a:p>
        </p:txBody>
      </p:sp>
      <p:cxnSp>
        <p:nvCxnSpPr>
          <p:cNvPr id="12" name="Łącznik łamany 11"/>
          <p:cNvCxnSpPr>
            <a:stCxn id="7" idx="1"/>
            <a:endCxn id="8" idx="0"/>
          </p:cNvCxnSpPr>
          <p:nvPr/>
        </p:nvCxnSpPr>
        <p:spPr>
          <a:xfrm rot="10800000" flipV="1">
            <a:off x="1848502" y="1612250"/>
            <a:ext cx="635267" cy="1123129"/>
          </a:xfrm>
          <a:prstGeom prst="bentConnector2">
            <a:avLst/>
          </a:prstGeom>
          <a:ln w="76200"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Łącznik łamany 13"/>
          <p:cNvCxnSpPr>
            <a:stCxn id="7" idx="3"/>
            <a:endCxn id="9" idx="0"/>
          </p:cNvCxnSpPr>
          <p:nvPr/>
        </p:nvCxnSpPr>
        <p:spPr>
          <a:xfrm>
            <a:off x="6660232" y="1612251"/>
            <a:ext cx="576064" cy="1123130"/>
          </a:xfrm>
          <a:prstGeom prst="bentConnector2">
            <a:avLst/>
          </a:prstGeom>
          <a:ln w="76200"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>
            <a:stCxn id="7" idx="2"/>
            <a:endCxn id="10" idx="0"/>
          </p:cNvCxnSpPr>
          <p:nvPr/>
        </p:nvCxnSpPr>
        <p:spPr>
          <a:xfrm>
            <a:off x="4572000" y="2027749"/>
            <a:ext cx="0" cy="235637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4" name="pole tekstowe 23"/>
          <p:cNvSpPr txBox="1"/>
          <p:nvPr/>
        </p:nvSpPr>
        <p:spPr>
          <a:xfrm>
            <a:off x="192317" y="5517232"/>
            <a:ext cx="8700163" cy="8925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600" dirty="0" smtClean="0"/>
              <a:t>prawne, księgowe, marketingowe, finansowe, osobowe, </a:t>
            </a:r>
          </a:p>
          <a:p>
            <a:pPr algn="ctr"/>
            <a:r>
              <a:rPr lang="pl-PL" sz="2600" dirty="0" smtClean="0"/>
              <a:t>zamówienia publiczne</a:t>
            </a:r>
            <a:endParaRPr lang="pl-PL" sz="2600" dirty="0"/>
          </a:p>
        </p:txBody>
      </p:sp>
    </p:spTree>
    <p:extLst>
      <p:ext uri="{BB962C8B-B14F-4D97-AF65-F5344CB8AC3E}">
        <p14:creationId xmlns:p14="http://schemas.microsoft.com/office/powerpoint/2010/main" val="319615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pl-PL" dirty="0" smtClean="0"/>
              <a:t>Zakres wsparcia OWES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403648" y="1052736"/>
            <a:ext cx="6048672" cy="830997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13500000" scaled="1"/>
            <a:tileRect/>
          </a:gradFill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/>
                </a:solidFill>
              </a:rPr>
              <a:t>Animacja lokalna</a:t>
            </a:r>
            <a:endParaRPr lang="pl-PL" sz="4800" b="1" dirty="0">
              <a:solidFill>
                <a:schemeClr val="bg1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51520" y="2276872"/>
            <a:ext cx="3456384" cy="156966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13500000" scaled="1"/>
            <a:tileRect/>
          </a:gradFill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/>
                </a:solidFill>
              </a:rPr>
              <a:t>Warsztaty, szkolenia</a:t>
            </a:r>
            <a:endParaRPr lang="pl-PL" sz="4800" b="1" dirty="0">
              <a:solidFill>
                <a:schemeClr val="bg1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5420831" y="2276872"/>
            <a:ext cx="3456384" cy="156966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13500000" scaled="1"/>
            <a:tileRect/>
          </a:gradFill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/>
                </a:solidFill>
              </a:rPr>
              <a:t>Wizyty studyjne</a:t>
            </a:r>
            <a:endParaRPr lang="pl-PL" sz="4800" b="1" dirty="0">
              <a:solidFill>
                <a:schemeClr val="bg1"/>
              </a:solidFill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251520" y="4365104"/>
            <a:ext cx="3456384" cy="156966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13500000" scaled="1"/>
            <a:tileRect/>
          </a:gradFill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/>
                </a:solidFill>
              </a:rPr>
              <a:t>Usługa księgowa</a:t>
            </a:r>
            <a:endParaRPr lang="pl-PL" sz="4800" b="1" dirty="0">
              <a:solidFill>
                <a:schemeClr val="bg1"/>
              </a:solidFill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5420830" y="4365104"/>
            <a:ext cx="3456384" cy="156966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13500000" scaled="1"/>
            <a:tileRect/>
          </a:gradFill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/>
                </a:solidFill>
              </a:rPr>
              <a:t>Centrum dla NGO</a:t>
            </a:r>
            <a:endParaRPr lang="pl-PL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20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pl-PL" dirty="0" err="1" smtClean="0"/>
              <a:t>Mikrogranty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611560" y="2435404"/>
            <a:ext cx="7992888" cy="1569660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54000">
                <a:srgbClr val="66008F"/>
              </a:gs>
              <a:gs pos="76000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3500000" scaled="0"/>
            <a:tileRect/>
          </a:gradFill>
          <a:ln w="38100" cap="rnd"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/>
                </a:solidFill>
              </a:rPr>
              <a:t>Na ekonomizację organizacji pozarządowej</a:t>
            </a:r>
            <a:endParaRPr lang="pl-PL" sz="4800" b="1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167844" y="1124744"/>
            <a:ext cx="2880320" cy="923330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 smtClean="0">
                <a:solidFill>
                  <a:schemeClr val="bg1"/>
                </a:solidFill>
              </a:rPr>
              <a:t>5000 zł</a:t>
            </a:r>
            <a:endParaRPr lang="pl-PL" sz="5400" b="1" dirty="0">
              <a:solidFill>
                <a:schemeClr val="bg1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860032" y="4500028"/>
            <a:ext cx="4119758" cy="95410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Na działalność odpłatną lub gospodarczą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51520" y="4500028"/>
            <a:ext cx="3888432" cy="95410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Dla istniejącej lub nowej organizacji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151620" y="5786872"/>
            <a:ext cx="6912768" cy="523220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Testowanie pomysłu na ekonomizację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00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pl-PL" dirty="0" err="1" smtClean="0"/>
              <a:t>Mikrogranty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251520" y="2435404"/>
            <a:ext cx="8728270" cy="1569660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54000">
                <a:srgbClr val="66008F"/>
              </a:gs>
              <a:gs pos="76000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3500000" scaled="0"/>
            <a:tileRect/>
          </a:gradFill>
          <a:ln w="38100" cap="rnd"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/>
                </a:solidFill>
              </a:rPr>
              <a:t>Na lokalne inicjatywy w obszarze ekonomii społecznej</a:t>
            </a:r>
            <a:endParaRPr lang="pl-PL" sz="4800" b="1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167844" y="1124744"/>
            <a:ext cx="2880320" cy="923330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 smtClean="0">
                <a:solidFill>
                  <a:schemeClr val="bg1"/>
                </a:solidFill>
              </a:rPr>
              <a:t>5000 zł</a:t>
            </a:r>
            <a:endParaRPr lang="pl-PL" sz="5400" b="1" dirty="0">
              <a:solidFill>
                <a:schemeClr val="bg1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5292080" y="4500028"/>
            <a:ext cx="3687710" cy="95410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We współpracy z lokalnymi liderami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51519" y="4500028"/>
            <a:ext cx="4608513" cy="95410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Dla lokalnych organizacji pozarządowych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331640" y="5858108"/>
            <a:ext cx="6912768" cy="523220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Współfinansowanie samorządu (50%)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7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pl-PL" dirty="0" smtClean="0"/>
              <a:t>Dotacje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243869" y="2276872"/>
            <a:ext cx="8728270" cy="830997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54000">
                <a:srgbClr val="66008F"/>
              </a:gs>
              <a:gs pos="76000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3500000" scaled="0"/>
            <a:tileRect/>
          </a:gradFill>
          <a:ln w="38100" cap="rnd"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/>
                </a:solidFill>
              </a:rPr>
              <a:t>Tworzenie miejsc pracy</a:t>
            </a:r>
            <a:endParaRPr lang="pl-PL" sz="4800" b="1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223628" y="952571"/>
            <a:ext cx="6768752" cy="769441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 smtClean="0">
                <a:solidFill>
                  <a:schemeClr val="bg1"/>
                </a:solidFill>
              </a:rPr>
              <a:t>21020 zł / miejsce pracy</a:t>
            </a: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68680" y="5301208"/>
            <a:ext cx="5653062" cy="95410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Dla Przedsiębiorstw Społecznych</a:t>
            </a:r>
          </a:p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(istniejących lub nowych)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68680" y="3789040"/>
            <a:ext cx="4064402" cy="95410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Dotacja na stworzenie miejsca pracy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4883609" y="3789040"/>
            <a:ext cx="4064402" cy="95410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Brak konieczności rozliczenia wydatków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228184" y="5301207"/>
            <a:ext cx="2736304" cy="95410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Nabór do </a:t>
            </a:r>
          </a:p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16 marca!!!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51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pl-PL" dirty="0" smtClean="0"/>
              <a:t>Wsparcie pomostowe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243869" y="2276872"/>
            <a:ext cx="8728270" cy="830997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54000">
                <a:srgbClr val="66008F"/>
              </a:gs>
              <a:gs pos="76000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3500000" scaled="0"/>
            <a:tileRect/>
          </a:gradFill>
          <a:ln w="38100" cap="rnd"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/>
                </a:solidFill>
              </a:rPr>
              <a:t>Utrzymanie miejsc pracy</a:t>
            </a:r>
            <a:endParaRPr lang="pl-PL" sz="4800" b="1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68679" y="992922"/>
            <a:ext cx="8703459" cy="70788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solidFill>
                  <a:schemeClr val="bg1"/>
                </a:solidFill>
              </a:rPr>
              <a:t>2000 lub 1400 zł / miesiąc / osobę</a:t>
            </a:r>
            <a:endParaRPr lang="pl-PL" sz="4000" b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77696" y="3789039"/>
            <a:ext cx="4029515" cy="95410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Powiązane ze wsparciem dotacyjnym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011360" y="5085762"/>
            <a:ext cx="5193287" cy="138499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Na koszty związane z funkcjonowaniem miejsca pracy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001318" y="4004482"/>
            <a:ext cx="3943962" cy="523220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17000">
                <a:srgbClr val="FF7A00"/>
              </a:gs>
              <a:gs pos="31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6 lub 12 miesięcy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88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pl-PL" dirty="0" smtClean="0"/>
              <a:t>Biura OWES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692696"/>
            <a:ext cx="8507288" cy="583264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3200" dirty="0" smtClean="0">
                <a:solidFill>
                  <a:schemeClr val="tx1"/>
                </a:solidFill>
              </a:rPr>
              <a:t>Stowarzyszenie Integracja i Rozwój </a:t>
            </a:r>
          </a:p>
          <a:p>
            <a:pPr marL="0" indent="0" algn="ctr">
              <a:buNone/>
            </a:pPr>
            <a:r>
              <a:rPr lang="pl-PL" sz="3200" dirty="0" smtClean="0">
                <a:solidFill>
                  <a:schemeClr val="tx1"/>
                </a:solidFill>
              </a:rPr>
              <a:t>ul. Warszawska 27/1, 25-518 Kielce</a:t>
            </a:r>
          </a:p>
          <a:p>
            <a:pPr marL="0" indent="0" algn="ctr">
              <a:buNone/>
            </a:pPr>
            <a:r>
              <a:rPr lang="pl-PL" sz="3200" dirty="0" smtClean="0">
                <a:solidFill>
                  <a:schemeClr val="tx1"/>
                </a:solidFill>
              </a:rPr>
              <a:t>tel. 41 361 04 92</a:t>
            </a:r>
          </a:p>
          <a:p>
            <a:pPr marL="0" indent="0" algn="ctr">
              <a:buNone/>
            </a:pPr>
            <a:endParaRPr lang="pl-PL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pl-PL" sz="3200" dirty="0" smtClean="0">
                <a:solidFill>
                  <a:schemeClr val="tx1"/>
                </a:solidFill>
              </a:rPr>
              <a:t>Fundacja </a:t>
            </a:r>
            <a:r>
              <a:rPr lang="pl-PL" sz="3200" dirty="0" err="1" smtClean="0">
                <a:solidFill>
                  <a:schemeClr val="tx1"/>
                </a:solidFill>
              </a:rPr>
              <a:t>PEStka</a:t>
            </a:r>
            <a:endParaRPr lang="pl-PL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pl-PL" sz="3200" dirty="0" smtClean="0">
                <a:solidFill>
                  <a:schemeClr val="tx1"/>
                </a:solidFill>
              </a:rPr>
              <a:t>ul. Targowa 18 / 925, 25-520 Kielce</a:t>
            </a:r>
          </a:p>
          <a:p>
            <a:pPr marL="0" indent="0" algn="ctr">
              <a:buNone/>
            </a:pPr>
            <a:r>
              <a:rPr lang="pl-PL" sz="3200" dirty="0" smtClean="0">
                <a:solidFill>
                  <a:schemeClr val="tx1"/>
                </a:solidFill>
              </a:rPr>
              <a:t>tel. 41 343 32 70</a:t>
            </a:r>
          </a:p>
          <a:p>
            <a:pPr marL="0" indent="0" algn="ctr">
              <a:buNone/>
            </a:pPr>
            <a:endParaRPr lang="pl-PL" sz="32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pl-PL" sz="3200" dirty="0" smtClean="0">
                <a:solidFill>
                  <a:schemeClr val="tx1"/>
                </a:solidFill>
              </a:rPr>
              <a:t>Stowarzyszenie LGD „Krzemienny Krąg”</a:t>
            </a:r>
          </a:p>
          <a:p>
            <a:pPr marL="0" indent="0" algn="ctr">
              <a:buNone/>
            </a:pPr>
            <a:r>
              <a:rPr lang="pl-PL" sz="3200" dirty="0" smtClean="0">
                <a:solidFill>
                  <a:schemeClr val="tx1"/>
                </a:solidFill>
              </a:rPr>
              <a:t>Bałtów 55</a:t>
            </a:r>
          </a:p>
          <a:p>
            <a:pPr marL="0" indent="0" algn="ctr">
              <a:buNone/>
            </a:pPr>
            <a:r>
              <a:rPr lang="pl-PL" sz="3200" dirty="0" smtClean="0">
                <a:solidFill>
                  <a:schemeClr val="tx1"/>
                </a:solidFill>
              </a:rPr>
              <a:t>tel. 41 250 72 50, 252 72 33</a:t>
            </a:r>
            <a:endParaRPr lang="pl-PL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89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erownictwo">
  <a:themeElements>
    <a:clrScheme name="Kierownictw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Kierownictw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ierownictw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249</TotalTime>
  <Words>206</Words>
  <Application>Microsoft Office PowerPoint</Application>
  <PresentationFormat>Pokaz na ekranie (4:3)</PresentationFormat>
  <Paragraphs>55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Courier New</vt:lpstr>
      <vt:lpstr>Palatino Linotype</vt:lpstr>
      <vt:lpstr>Kierownictwo</vt:lpstr>
      <vt:lpstr>Dotacje oraz wsparcie organizacji pozarządowych przez sektor ekonomii społecznej</vt:lpstr>
      <vt:lpstr>Zakres wsparcia OWES</vt:lpstr>
      <vt:lpstr>Zakres wsparcia OWES</vt:lpstr>
      <vt:lpstr>Mikrogranty</vt:lpstr>
      <vt:lpstr>Mikrogranty</vt:lpstr>
      <vt:lpstr>Dotacje</vt:lpstr>
      <vt:lpstr>Wsparcie pomostowe</vt:lpstr>
      <vt:lpstr>Biura OWES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organizacje mogą zarabiać na realizację swoich celów?</dc:title>
  <dc:creator>Dariusz Kurcman</dc:creator>
  <cp:lastModifiedBy>Joanna Grela</cp:lastModifiedBy>
  <cp:revision>23</cp:revision>
  <dcterms:created xsi:type="dcterms:W3CDTF">2019-12-16T11:12:22Z</dcterms:created>
  <dcterms:modified xsi:type="dcterms:W3CDTF">2020-02-11T10:13:53Z</dcterms:modified>
</cp:coreProperties>
</file>