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0" r:id="rId12"/>
    <p:sldId id="268" r:id="rId13"/>
    <p:sldId id="269" r:id="rId14"/>
    <p:sldId id="270" r:id="rId15"/>
    <p:sldId id="274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66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</a:t>
            </a:r>
            <a:r>
              <a:rPr lang="pl-PL" dirty="0" smtClean="0"/>
              <a:t>ystem </a:t>
            </a:r>
            <a:r>
              <a:rPr lang="pl-PL" dirty="0"/>
              <a:t>finansów publicznych </a:t>
            </a:r>
            <a:r>
              <a:rPr lang="pl-PL" dirty="0" smtClean="0"/>
              <a:t>Polski</a:t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uwzględnieniem systemu finansów samorządowych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Ludwik Węgrzyn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61986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są finanse publiczne?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Art. 3 ustawy z dnia </a:t>
            </a:r>
          </a:p>
          <a:p>
            <a:pPr marL="0" indent="0">
              <a:buNone/>
            </a:pPr>
            <a:r>
              <a:rPr lang="pl-PL" dirty="0" smtClean="0"/>
              <a:t>Finanse </a:t>
            </a:r>
            <a:r>
              <a:rPr lang="pl-PL" dirty="0"/>
              <a:t>publiczne obejmują procesy związane z gromadzeniem środków publicznych oraz ich rozdysponowywaniem, w szczególności:</a:t>
            </a:r>
          </a:p>
          <a:p>
            <a:pPr marL="0" indent="0">
              <a:buNone/>
            </a:pPr>
            <a:r>
              <a:rPr lang="pl-PL" dirty="0"/>
              <a:t>1) gromadzenie dochodów i przychodów publicznych;</a:t>
            </a:r>
          </a:p>
          <a:p>
            <a:pPr marL="0" indent="0">
              <a:buNone/>
            </a:pPr>
            <a:r>
              <a:rPr lang="pl-PL" dirty="0"/>
              <a:t>2) wydatkowanie środków publicznych;</a:t>
            </a:r>
          </a:p>
          <a:p>
            <a:pPr marL="0" indent="0">
              <a:buNone/>
            </a:pPr>
            <a:r>
              <a:rPr lang="pl-PL" dirty="0" smtClean="0"/>
              <a:t>3</a:t>
            </a:r>
            <a:r>
              <a:rPr lang="pl-PL" dirty="0"/>
              <a:t>) finansowanie potrzeb pożyczkowych budżetu </a:t>
            </a:r>
            <a:r>
              <a:rPr lang="pl-PL" dirty="0" smtClean="0"/>
              <a:t>państwa;</a:t>
            </a:r>
          </a:p>
          <a:p>
            <a:pPr marL="0" indent="0">
              <a:buNone/>
            </a:pPr>
            <a:r>
              <a:rPr lang="pl-PL" dirty="0" smtClean="0"/>
              <a:t>4</a:t>
            </a:r>
            <a:r>
              <a:rPr lang="pl-PL" dirty="0"/>
              <a:t>) zaciąganie zobowiązań angażujących środki publiczne;</a:t>
            </a:r>
          </a:p>
          <a:p>
            <a:pPr marL="0" indent="0">
              <a:buNone/>
            </a:pPr>
            <a:r>
              <a:rPr lang="pl-PL" dirty="0"/>
              <a:t>5) zarządzanie środkami publicznymi;</a:t>
            </a:r>
          </a:p>
          <a:p>
            <a:pPr marL="0" indent="0">
              <a:buNone/>
            </a:pPr>
            <a:r>
              <a:rPr lang="pl-PL" dirty="0"/>
              <a:t>6) zarządzanie długiem publicznym;</a:t>
            </a:r>
          </a:p>
          <a:p>
            <a:pPr marL="0" indent="0">
              <a:buNone/>
            </a:pPr>
            <a:r>
              <a:rPr lang="pl-PL" dirty="0"/>
              <a:t>7) rozliczenia z budżetem Unii Europejskiej.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138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są finanse publiczne?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Finanse publiczne stanowią zespół zjawisk związanych z gromadzeniem i podziałem środków pieniężnych przez organy władzy publicznej, w związku z wykonywaniem ich funkcji. Zakres i struktura finansów publicznych więc zależą od typu państwa i gospodarki. W gospodarce rynkowej - pod względem podmiotowym - finanse publiczne są tylko częścią finansów. Nie obejmują zatem finansów przedsiębiorstw, banków i ubezpieczeń, chociaż działalność władcza państwa dotyczy również tych podmiotów. Są one jednak dla państwa głównie podmiotem przychodów i wydatków redystrybucyjnych. Tylko wąski sektor publicznych przedsiębiorstw, banków i zakładów ubezpieczeń tworzy przychody i wydatki pierwotne oraz emisyjne, ale mimo to podmiotów tych nie zalicza się do jednostek sektora finansów publicznych (źródło: </a:t>
            </a:r>
            <a:r>
              <a:rPr lang="pl-PL" dirty="0" smtClean="0"/>
              <a:t>Cezary Kosikowski, </a:t>
            </a:r>
            <a:r>
              <a:rPr lang="pl-PL" dirty="0"/>
              <a:t>Ustawa o finansach publicznych. Komentarz, wyd. </a:t>
            </a:r>
            <a:r>
              <a:rPr lang="pl-PL" dirty="0" smtClean="0"/>
              <a:t>II, </a:t>
            </a:r>
            <a:r>
              <a:rPr lang="pl-PL" dirty="0" err="1" smtClean="0"/>
              <a:t>LexisNexis</a:t>
            </a:r>
            <a:r>
              <a:rPr lang="pl-PL" dirty="0" smtClean="0"/>
              <a:t> 2011)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521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Środki publiczne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Środkami publicznymi są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dochody </a:t>
            </a:r>
            <a:r>
              <a:rPr lang="pl-PL" dirty="0" smtClean="0"/>
              <a:t>publiczne;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2) środki pochodzące z budżetu Unii Europejskiej oraz niepodlegające zwrotowi środki z pomocy udzielanej przez państwa członkowskie Europejskiego Porozumienia o Wolnym Handlu (EFTA);</a:t>
            </a:r>
          </a:p>
          <a:p>
            <a:pPr marL="0" indent="0">
              <a:buNone/>
            </a:pPr>
            <a:r>
              <a:rPr lang="pl-PL" dirty="0"/>
              <a:t>3) środki pochodzące ze źródeł zagranicznych niepodlegające zwrotowi, inne niż wymienione w pkt 2;</a:t>
            </a:r>
          </a:p>
          <a:p>
            <a:pPr marL="0" indent="0">
              <a:buNone/>
            </a:pPr>
            <a:r>
              <a:rPr lang="pl-PL" dirty="0"/>
              <a:t>4) przychody budżetu państwa i budżetów jednostek samorządu terytorialnego oraz innych jednostek sektora finansów publicznych pochodzące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a</a:t>
            </a:r>
            <a:r>
              <a:rPr lang="pl-PL" dirty="0"/>
              <a:t>) ze sprzedaży papierów wartościowych,</a:t>
            </a:r>
          </a:p>
          <a:p>
            <a:pPr marL="0" indent="0">
              <a:buNone/>
            </a:pPr>
            <a:r>
              <a:rPr lang="pl-PL" dirty="0"/>
              <a:t>b) z prywatyzacji majątku Skarbu Państwa oraz majątku jednostek samorządu terytorialnego,</a:t>
            </a:r>
          </a:p>
          <a:p>
            <a:pPr marL="0" indent="0">
              <a:buNone/>
            </a:pPr>
            <a:r>
              <a:rPr lang="pl-PL" dirty="0"/>
              <a:t>c) ze spłat pożyczek i kredytów udzielonych ze środków publicznych,</a:t>
            </a:r>
          </a:p>
          <a:p>
            <a:pPr marL="0" indent="0">
              <a:buNone/>
            </a:pPr>
            <a:r>
              <a:rPr lang="pl-PL" dirty="0"/>
              <a:t>d) z otrzymanych pożyczek i kredytów,</a:t>
            </a:r>
          </a:p>
          <a:p>
            <a:pPr marL="0" indent="0">
              <a:buNone/>
            </a:pPr>
            <a:r>
              <a:rPr lang="pl-PL" dirty="0"/>
              <a:t>e) z innych operacji finansowych;</a:t>
            </a:r>
          </a:p>
          <a:p>
            <a:pPr marL="0" indent="0">
              <a:buNone/>
            </a:pPr>
            <a:r>
              <a:rPr lang="pl-PL" dirty="0"/>
              <a:t>5) przychody jednostek sektora finansów publicznych pochodzące z prowadzonej przez nie działalności oraz pochodzące z innych źródeł.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658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Dochody publiczne jako środki publiczne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Dochodami publicznymi są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daniny publiczne, do których zalicza się: podatki, składki, opłaty, wpłaty z zysku przedsiębiorstw państwowych i jednoosobowych spółek Skarbu Państwa oraz banków państwowych, a także inne świadczenia pieniężne, których obowiązek ponoszenia na rzecz państwa, jednostek samorządu terytorialnego, państwowych funduszy celowych oraz innych jednostek sektora finansów publicznych wynika z odrębnych ustaw;</a:t>
            </a:r>
          </a:p>
          <a:p>
            <a:pPr marL="0" indent="0">
              <a:buNone/>
            </a:pPr>
            <a:r>
              <a:rPr lang="pl-PL" dirty="0"/>
              <a:t>2) inne dochody budżetu państwa, jednostek samorządu terytorialnego oraz innych jednostek sektora finansów publicznych należne na podstawie odrębnych ustaw lub umów międzynarodowych;</a:t>
            </a:r>
          </a:p>
          <a:p>
            <a:pPr marL="0" indent="0">
              <a:buNone/>
            </a:pPr>
            <a:r>
              <a:rPr lang="pl-PL" dirty="0"/>
              <a:t>3) wpływy ze sprzedaży wyrobów i usług świadczonych przez jednostki sektora finansów publicznych;</a:t>
            </a:r>
          </a:p>
          <a:p>
            <a:pPr marL="0" indent="0">
              <a:buNone/>
            </a:pPr>
            <a:r>
              <a:rPr lang="pl-PL" dirty="0"/>
              <a:t>4) dochody z mienia jednostek sektora finansów publicznych, do których zalicza się w szczególności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a</a:t>
            </a:r>
            <a:r>
              <a:rPr lang="pl-PL" dirty="0"/>
              <a:t>) wpływy z umów najmu, dzierżawy i innych umów o podobnym charakterze,</a:t>
            </a:r>
          </a:p>
          <a:p>
            <a:pPr marL="0" indent="0">
              <a:buNone/>
            </a:pPr>
            <a:r>
              <a:rPr lang="pl-PL" dirty="0"/>
              <a:t>b) odsetki od środków na rachunkach bankowych,</a:t>
            </a:r>
          </a:p>
          <a:p>
            <a:pPr marL="0" indent="0">
              <a:buNone/>
            </a:pPr>
            <a:r>
              <a:rPr lang="pl-PL" dirty="0"/>
              <a:t>c) odsetki od udzielonych pożyczek i od posiadanych papierów wartościowych,</a:t>
            </a:r>
          </a:p>
          <a:p>
            <a:pPr marL="0" indent="0">
              <a:buNone/>
            </a:pPr>
            <a:r>
              <a:rPr lang="pl-PL" dirty="0"/>
              <a:t>d) dywidendy z tytułu posiadanych praw majątkowych;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088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Dochody publiczne jako środki publiczne </a:t>
            </a:r>
            <a:r>
              <a:rPr lang="pl-PL" dirty="0" smtClean="0"/>
              <a:t>– c.d.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5</a:t>
            </a:r>
            <a:r>
              <a:rPr lang="pl-PL" dirty="0"/>
              <a:t>) spadki, zapisy i darowizny w postaci pieniężnej na rzecz jednostek sektora finansów publicznych;</a:t>
            </a:r>
          </a:p>
          <a:p>
            <a:pPr marL="0" indent="0">
              <a:buNone/>
            </a:pPr>
            <a:r>
              <a:rPr lang="pl-PL" dirty="0"/>
              <a:t>6) odszkodowania należne jednostkom sektora finansów publicznych;</a:t>
            </a:r>
          </a:p>
          <a:p>
            <a:pPr marL="0" indent="0">
              <a:buNone/>
            </a:pPr>
            <a:r>
              <a:rPr lang="pl-PL" dirty="0"/>
              <a:t>7) kwoty uzyskane przez jednostki sektora finansów publicznych z tytułu udzielonych poręczeń i gwarancji;</a:t>
            </a:r>
          </a:p>
          <a:p>
            <a:pPr marL="0" indent="0">
              <a:buNone/>
            </a:pPr>
            <a:r>
              <a:rPr lang="pl-PL" dirty="0"/>
              <a:t>8) dochody ze sprzedaży majątku, rzeczy i praw, niestanowiące przychodów w rozumieniu ust. 1 pkt 4 lit. a i b.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572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Przeznaczenie środków publicznych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Środki publiczne przeznacza się na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wydatki publiczne;</a:t>
            </a:r>
          </a:p>
          <a:p>
            <a:pPr marL="0" indent="0">
              <a:buNone/>
            </a:pPr>
            <a:r>
              <a:rPr lang="pl-PL" dirty="0"/>
              <a:t>2) rozchody publiczne, w tym na rozchody budżetu państwa i budżetów jednostek samorządu </a:t>
            </a:r>
            <a:r>
              <a:rPr lang="pl-PL" dirty="0" smtClean="0"/>
              <a:t>terytorialnego (spłaty </a:t>
            </a:r>
            <a:r>
              <a:rPr lang="pl-PL" dirty="0"/>
              <a:t>otrzymanych pożyczek i </a:t>
            </a:r>
            <a:r>
              <a:rPr lang="pl-PL" dirty="0" smtClean="0"/>
              <a:t>kredytów; wykup </a:t>
            </a:r>
            <a:r>
              <a:rPr lang="pl-PL" dirty="0"/>
              <a:t>papierów </a:t>
            </a:r>
            <a:r>
              <a:rPr lang="pl-PL" dirty="0" smtClean="0"/>
              <a:t>wartościowych; udzielone </a:t>
            </a:r>
            <a:r>
              <a:rPr lang="pl-PL" dirty="0"/>
              <a:t>pożyczki i </a:t>
            </a:r>
            <a:r>
              <a:rPr lang="pl-PL" dirty="0" smtClean="0"/>
              <a:t>kredyty; płatności </a:t>
            </a:r>
            <a:r>
              <a:rPr lang="pl-PL" dirty="0"/>
              <a:t>wynikające z odrębnych ustaw, których źródłem finansowania są przychody z prywatyzacji majątku Skarbu </a:t>
            </a:r>
            <a:r>
              <a:rPr lang="pl-PL" dirty="0" smtClean="0"/>
              <a:t>Państwa; inne </a:t>
            </a:r>
            <a:r>
              <a:rPr lang="pl-PL" dirty="0"/>
              <a:t>operacje finansowe związane z zarządzaniem długiem publicznym i </a:t>
            </a:r>
            <a:r>
              <a:rPr lang="pl-PL" dirty="0" smtClean="0"/>
              <a:t>płynnością; płatności </a:t>
            </a:r>
            <a:r>
              <a:rPr lang="pl-PL" dirty="0"/>
              <a:t>związane z udziałami Skarbu Państwa w międzynarodowych instytucjach </a:t>
            </a:r>
            <a:r>
              <a:rPr lang="pl-PL" dirty="0" smtClean="0"/>
              <a:t>finansowych).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730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Sektor finansów publicznych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18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Sektor finansów publicznych tworzą:</a:t>
            </a:r>
          </a:p>
          <a:p>
            <a:pPr marL="0" indent="0">
              <a:buNone/>
            </a:pPr>
            <a:r>
              <a:rPr lang="pl-PL" dirty="0"/>
              <a:t>1) organy władzy publicznej, w tym organy administracji rządowej, organy kontroli państwowej i ochrony prawa oraz sądy i trybunały;</a:t>
            </a:r>
          </a:p>
          <a:p>
            <a:pPr marL="0" indent="0">
              <a:buNone/>
            </a:pPr>
            <a:r>
              <a:rPr lang="pl-PL" dirty="0"/>
              <a:t>2) jednostki samorządu terytorialnego oraz ich związki;</a:t>
            </a:r>
          </a:p>
          <a:p>
            <a:pPr marL="0" indent="0">
              <a:buNone/>
            </a:pPr>
            <a:r>
              <a:rPr lang="pl-PL" dirty="0"/>
              <a:t>2a) związki metropolitalne;</a:t>
            </a:r>
          </a:p>
          <a:p>
            <a:pPr marL="0" indent="0">
              <a:buNone/>
            </a:pPr>
            <a:r>
              <a:rPr lang="pl-PL" dirty="0"/>
              <a:t>3) jednostki budżetowe;</a:t>
            </a:r>
          </a:p>
          <a:p>
            <a:pPr marL="0" indent="0">
              <a:buNone/>
            </a:pPr>
            <a:r>
              <a:rPr lang="pl-PL" dirty="0"/>
              <a:t>4) samorządowe zakłady budżetowe;</a:t>
            </a:r>
          </a:p>
          <a:p>
            <a:pPr marL="0" indent="0">
              <a:buNone/>
            </a:pPr>
            <a:r>
              <a:rPr lang="pl-PL" dirty="0"/>
              <a:t>5) agencje wykonawcze;</a:t>
            </a:r>
          </a:p>
          <a:p>
            <a:pPr marL="0" indent="0">
              <a:buNone/>
            </a:pPr>
            <a:r>
              <a:rPr lang="pl-PL" dirty="0"/>
              <a:t>6) instytucje gospodarki budżetowej</a:t>
            </a:r>
            <a:r>
              <a:rPr lang="pl-PL" dirty="0" smtClean="0"/>
              <a:t>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022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Sektor finansów publicznych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7) państwowe fundusze celowe;</a:t>
            </a:r>
          </a:p>
          <a:p>
            <a:pPr marL="0" indent="0">
              <a:buNone/>
            </a:pPr>
            <a:r>
              <a:rPr lang="pl-PL" dirty="0"/>
              <a:t>8) Zakład Ubezpieczeń Społecznych i zarządzane przez niego fundusze oraz Kasa Rolniczego Ubezpieczenia Społecznego i fundusze zarządzane przez Prezesa Kasy Rolniczego Ubezpieczenia Społecznego;</a:t>
            </a:r>
          </a:p>
          <a:p>
            <a:pPr marL="0" indent="0">
              <a:buNone/>
            </a:pPr>
            <a:r>
              <a:rPr lang="pl-PL" dirty="0"/>
              <a:t>9) Narodowy Fundusz Zdrowia;</a:t>
            </a:r>
          </a:p>
          <a:p>
            <a:pPr marL="0" indent="0">
              <a:buNone/>
            </a:pPr>
            <a:r>
              <a:rPr lang="pl-PL" dirty="0"/>
              <a:t>10) samodzielne publiczne zakłady opieki zdrowotnej;</a:t>
            </a:r>
          </a:p>
          <a:p>
            <a:pPr marL="0" indent="0">
              <a:buNone/>
            </a:pPr>
            <a:r>
              <a:rPr lang="pl-PL" dirty="0"/>
              <a:t>11) uczelnie publiczne;</a:t>
            </a:r>
          </a:p>
          <a:p>
            <a:pPr marL="0" indent="0">
              <a:buNone/>
            </a:pPr>
            <a:r>
              <a:rPr lang="pl-PL" dirty="0"/>
              <a:t>12) Polska Akademia Nauk i tworzone przez nią jednostki organizacyjne;</a:t>
            </a:r>
          </a:p>
          <a:p>
            <a:pPr marL="0" indent="0">
              <a:buNone/>
            </a:pPr>
            <a:r>
              <a:rPr lang="pl-PL" dirty="0"/>
              <a:t>13) państwowe i samorządowe instytucje kultury;</a:t>
            </a:r>
          </a:p>
          <a:p>
            <a:pPr marL="0" indent="0">
              <a:buNone/>
            </a:pPr>
            <a:r>
              <a:rPr lang="pl-PL" dirty="0"/>
              <a:t>14) inne państwowe lub samorządowe osoby prawne utworzone na podstawie odrębnych ustaw w celu wykonywania zadań publicznych, z wyłączeniem przedsiębiorstw, instytutów badawczych, banków i spółek prawa handlowego.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958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WPF i budżet państwa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Wieloletni Plan Finansowy Państwa jest sporządzany na dany rok budżetowy i trzy kolejne lata</a:t>
            </a:r>
            <a:r>
              <a:rPr lang="pl-PL" dirty="0" smtClean="0"/>
              <a:t>. </a:t>
            </a:r>
            <a:r>
              <a:rPr lang="pl-PL" dirty="0"/>
              <a:t>Rada Ministrów uchwala Wieloletni Plan Finansowy Państwa, w terminie do dnia 30 kwietnia, i ogłasza go w Dzienniku Urzędowym Rzeczypospolitej Polskiej "Monitor Polski" oraz w Biuletynie Informacji Publicznej</a:t>
            </a:r>
            <a:r>
              <a:rPr lang="pl-PL" dirty="0" smtClean="0"/>
              <a:t>.</a:t>
            </a:r>
          </a:p>
          <a:p>
            <a:r>
              <a:rPr lang="pl-PL" dirty="0"/>
              <a:t>Ustawa budżetowa jest podstawą gospodarki finansowej państwa w danym roku </a:t>
            </a:r>
            <a:r>
              <a:rPr lang="pl-PL" dirty="0" smtClean="0"/>
              <a:t>budżetowym. </a:t>
            </a:r>
            <a:r>
              <a:rPr lang="pl-PL" dirty="0"/>
              <a:t>S</a:t>
            </a:r>
            <a:r>
              <a:rPr lang="pl-PL" dirty="0" smtClean="0"/>
              <a:t>kłada </a:t>
            </a:r>
            <a:r>
              <a:rPr lang="pl-PL" dirty="0"/>
              <a:t>się </a:t>
            </a:r>
            <a:r>
              <a:rPr lang="pl-PL" dirty="0" smtClean="0"/>
              <a:t>z: </a:t>
            </a:r>
            <a:r>
              <a:rPr lang="pl-PL" dirty="0"/>
              <a:t>budżetu </a:t>
            </a:r>
            <a:r>
              <a:rPr lang="pl-PL" dirty="0" smtClean="0"/>
              <a:t>państwa, załączników i postanowień</a:t>
            </a:r>
            <a:r>
              <a:rPr lang="pl-PL" dirty="0"/>
              <a:t>, których obowiązek zamieszczenia i w ustawie budżetowej wynika z </a:t>
            </a:r>
            <a:r>
              <a:rPr lang="pl-PL" dirty="0" smtClean="0"/>
              <a:t>ustawy o finansach publicznych </a:t>
            </a:r>
            <a:r>
              <a:rPr lang="pl-PL" dirty="0"/>
              <a:t>lub z odrębnych ustaw.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1978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WPF i budżet państwa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Budżet państwa określa:</a:t>
            </a:r>
          </a:p>
          <a:p>
            <a:pPr marL="0" indent="0">
              <a:buNone/>
            </a:pPr>
            <a:r>
              <a:rPr lang="pl-PL" dirty="0"/>
              <a:t>1) łączną kwotę prognozowanych podatkowych i niepodatkowych dochodów budżetu państwa;</a:t>
            </a:r>
          </a:p>
          <a:p>
            <a:pPr marL="0" indent="0">
              <a:buNone/>
            </a:pPr>
            <a:r>
              <a:rPr lang="pl-PL" dirty="0"/>
              <a:t>2) łączną kwotę planowanych wydatków budżetu państwa;</a:t>
            </a:r>
          </a:p>
          <a:p>
            <a:pPr marL="0" indent="0">
              <a:buNone/>
            </a:pPr>
            <a:r>
              <a:rPr lang="pl-PL" dirty="0"/>
              <a:t>2a) kwotę planowanych wydatków, obliczoną zgodnie z art. 112aa ust. 1, oraz kwotę planowanego limitu wydatków, o którym mowa w art. 112aa ust. </a:t>
            </a:r>
            <a:r>
              <a:rPr lang="pl-PL" dirty="0" smtClean="0"/>
              <a:t>3 ustawy o finansach publicznych;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3) kwotę planowanego deficytu budżetu państwa wraz ze źródłami jego pokrycia;</a:t>
            </a:r>
          </a:p>
          <a:p>
            <a:pPr marL="0" indent="0">
              <a:buNone/>
            </a:pPr>
            <a:r>
              <a:rPr lang="pl-PL" dirty="0"/>
              <a:t>4) łączną kwotę prognozowanych dochodów budżetu środków europejskich;</a:t>
            </a:r>
          </a:p>
          <a:p>
            <a:pPr marL="0" indent="0">
              <a:buNone/>
            </a:pPr>
            <a:r>
              <a:rPr lang="pl-PL" dirty="0"/>
              <a:t>5) łączną kwotę planowanych wydatków budżetu środków europejskich;</a:t>
            </a:r>
          </a:p>
          <a:p>
            <a:pPr marL="0" indent="0">
              <a:buNone/>
            </a:pPr>
            <a:r>
              <a:rPr lang="pl-PL" dirty="0"/>
              <a:t>6) wynik budżetu środków europejskich;</a:t>
            </a:r>
          </a:p>
          <a:p>
            <a:pPr marL="0" indent="0">
              <a:buNone/>
            </a:pPr>
            <a:r>
              <a:rPr lang="pl-PL" dirty="0"/>
              <a:t>7) łączną kwotę planowanych przychodów budżetu państwa;</a:t>
            </a:r>
          </a:p>
          <a:p>
            <a:pPr marL="0" indent="0">
              <a:buNone/>
            </a:pPr>
            <a:r>
              <a:rPr lang="pl-PL" dirty="0"/>
              <a:t>8) łączną kwotę planowanych rozchodów budżetu państwa;</a:t>
            </a:r>
          </a:p>
          <a:p>
            <a:pPr marL="0" indent="0">
              <a:buNone/>
            </a:pPr>
            <a:r>
              <a:rPr lang="pl-PL" dirty="0"/>
              <a:t>9) planowane saldo przychodów i rozchodów budżetu państwa;</a:t>
            </a:r>
          </a:p>
          <a:p>
            <a:pPr marL="0" indent="0">
              <a:buNone/>
            </a:pPr>
            <a:r>
              <a:rPr lang="pl-PL" dirty="0"/>
              <a:t>10) limit zobowiązań z tytułu zaciąganych kredytów i pożyczek oraz emitowanych papierów wartościowych.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06116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WPF i budżet państwa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Wydatki budżetu państwa są przeznaczone w szczególności na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funkcjonowanie organów władzy publicznej, w tym organów administracji rządowej, organów kontroli i ochrony prawa oraz sądów i trybunałów;</a:t>
            </a:r>
          </a:p>
          <a:p>
            <a:pPr marL="0" indent="0">
              <a:buNone/>
            </a:pPr>
            <a:r>
              <a:rPr lang="pl-PL" dirty="0"/>
              <a:t>2) zadania wykonywane przez administrację rządową;</a:t>
            </a:r>
          </a:p>
          <a:p>
            <a:pPr marL="0" indent="0">
              <a:buNone/>
            </a:pPr>
            <a:r>
              <a:rPr lang="pl-PL" dirty="0"/>
              <a:t>3) subwencje ogólne dla jednostek samorządu terytorialnego;</a:t>
            </a:r>
          </a:p>
          <a:p>
            <a:pPr marL="0" indent="0">
              <a:buNone/>
            </a:pPr>
            <a:r>
              <a:rPr lang="pl-PL" dirty="0"/>
              <a:t>4) dotacje dla jednostek samorządu terytorialnego;</a:t>
            </a:r>
          </a:p>
          <a:p>
            <a:pPr marL="0" indent="0">
              <a:buNone/>
            </a:pPr>
            <a:r>
              <a:rPr lang="pl-PL" dirty="0"/>
              <a:t>5) wpłaty do budżetu Unii Europejskiej, zwane dalej "środkami własnymi Unii Europejskiej";</a:t>
            </a:r>
          </a:p>
          <a:p>
            <a:pPr marL="0" indent="0">
              <a:buNone/>
            </a:pPr>
            <a:r>
              <a:rPr lang="pl-PL" dirty="0"/>
              <a:t>6) subwencje dla partii politycznych;</a:t>
            </a:r>
          </a:p>
          <a:p>
            <a:pPr marL="0" indent="0">
              <a:buNone/>
            </a:pPr>
            <a:r>
              <a:rPr lang="pl-PL" dirty="0"/>
              <a:t>7) dotacje na zadania określone odrębnymi ustawami;</a:t>
            </a:r>
          </a:p>
          <a:p>
            <a:pPr marL="0" indent="0">
              <a:buNone/>
            </a:pPr>
            <a:r>
              <a:rPr lang="pl-PL" dirty="0"/>
              <a:t>8) obsługę długu publicznego;</a:t>
            </a:r>
          </a:p>
          <a:p>
            <a:pPr marL="0" indent="0">
              <a:buNone/>
            </a:pPr>
            <a:r>
              <a:rPr lang="pl-PL" dirty="0"/>
              <a:t>9) wkład krajowy na realizację programów finansowanych z udziałem środków europejskich lub </a:t>
            </a:r>
            <a:r>
              <a:rPr lang="pl-PL" dirty="0" smtClean="0"/>
              <a:t>środków</a:t>
            </a:r>
            <a:r>
              <a:rPr lang="pl-PL" dirty="0"/>
              <a:t> </a:t>
            </a:r>
            <a:r>
              <a:rPr lang="pl-PL" dirty="0" smtClean="0"/>
              <a:t>o podobnym charakterze (środki wskazane w art. 5 ust. 3 </a:t>
            </a:r>
            <a:r>
              <a:rPr lang="nn-NO" dirty="0"/>
              <a:t>pkt 3, 5 i </a:t>
            </a:r>
            <a:r>
              <a:rPr lang="nn-NO" dirty="0" smtClean="0"/>
              <a:t>6</a:t>
            </a:r>
            <a:r>
              <a:rPr lang="pl-PL" dirty="0" smtClean="0"/>
              <a:t> ustaw o finansach publicznych).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8335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Podstawą </a:t>
            </a:r>
            <a:r>
              <a:rPr lang="pl-PL" dirty="0"/>
              <a:t>gospodarki finansowej jednostki samorządu terytorialnego w danym roku budżetowym jest </a:t>
            </a:r>
            <a:r>
              <a:rPr lang="pl-PL" dirty="0" smtClean="0"/>
              <a:t>uchwała budżetowa która  </a:t>
            </a:r>
            <a:r>
              <a:rPr lang="pl-PL" dirty="0"/>
              <a:t>składa się </a:t>
            </a:r>
            <a:r>
              <a:rPr lang="pl-PL" dirty="0" smtClean="0"/>
              <a:t>z budżetu </a:t>
            </a:r>
            <a:r>
              <a:rPr lang="pl-PL" dirty="0"/>
              <a:t>jednostki samorządu </a:t>
            </a:r>
            <a:r>
              <a:rPr lang="pl-PL" dirty="0" smtClean="0"/>
              <a:t>terytorialnego oraz załączników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 smtClean="0"/>
              <a:t>Budżet </a:t>
            </a:r>
            <a:r>
              <a:rPr lang="pl-PL" dirty="0"/>
              <a:t>jednostki samorządu terytorialnego jest rocznym planem dochodów i wydatków oraz przychodów i rozchodów tej </a:t>
            </a:r>
            <a:r>
              <a:rPr lang="pl-PL" dirty="0" smtClean="0"/>
              <a:t>jednostki. Budżet </a:t>
            </a:r>
            <a:r>
              <a:rPr lang="pl-PL" dirty="0"/>
              <a:t>jednostki samorządu terytorialnego jest uchwalany na rok </a:t>
            </a:r>
            <a:r>
              <a:rPr lang="pl-PL" dirty="0" smtClean="0"/>
              <a:t>budżetowy</a:t>
            </a:r>
            <a:r>
              <a:rPr lang="pl-PL" dirty="0"/>
              <a:t> </a:t>
            </a:r>
            <a:r>
              <a:rPr lang="pl-PL" dirty="0" smtClean="0"/>
              <a:t>(rok kalendarzowy). </a:t>
            </a:r>
          </a:p>
          <a:p>
            <a:pPr marL="0" indent="0">
              <a:buNone/>
            </a:pPr>
            <a:r>
              <a:rPr lang="pl-PL" dirty="0"/>
              <a:t>Inicjatywa w sprawie sporządzenia projektu uchwały:</a:t>
            </a:r>
          </a:p>
          <a:p>
            <a:pPr marL="0" indent="0">
              <a:buNone/>
            </a:pPr>
            <a:r>
              <a:rPr lang="pl-PL" dirty="0"/>
              <a:t>1) budżetowej,</a:t>
            </a:r>
          </a:p>
          <a:p>
            <a:pPr marL="0" indent="0">
              <a:buNone/>
            </a:pPr>
            <a:r>
              <a:rPr lang="pl-PL" dirty="0"/>
              <a:t>2) o prowizorium budżetowym,</a:t>
            </a:r>
          </a:p>
          <a:p>
            <a:pPr marL="0" indent="0">
              <a:buNone/>
            </a:pPr>
            <a:r>
              <a:rPr lang="pl-PL" dirty="0"/>
              <a:t>3) o zmianie uchwały budżetowej</a:t>
            </a:r>
          </a:p>
          <a:p>
            <a:pPr marL="0" indent="0">
              <a:buNone/>
            </a:pPr>
            <a:r>
              <a:rPr lang="pl-PL" dirty="0"/>
              <a:t>- przysługuje wyłącznie zarządowi jednostki samorządu terytorialnego.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388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Wydatki budżetu jednostki samorządu terytorialnego są przeznaczone na realizację zadań określonych w odrębnych przepisach, a w szczególności na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zadania własne jednostek samorządu terytorialnego;</a:t>
            </a:r>
          </a:p>
          <a:p>
            <a:pPr marL="0" indent="0">
              <a:buNone/>
            </a:pPr>
            <a:r>
              <a:rPr lang="pl-PL" dirty="0"/>
              <a:t>2) zadania z zakresu administracji rządowej i inne zadania zlecone ustawami jednostkom samorządu terytorialnego;</a:t>
            </a:r>
          </a:p>
          <a:p>
            <a:pPr marL="0" indent="0">
              <a:buNone/>
            </a:pPr>
            <a:r>
              <a:rPr lang="pl-PL" dirty="0"/>
              <a:t>3) zadania przejęte przez jednostki samorządu terytorialnego do realizacji w drodze umowy lub porozumienia;</a:t>
            </a:r>
          </a:p>
          <a:p>
            <a:pPr marL="0" indent="0">
              <a:buNone/>
            </a:pPr>
            <a:r>
              <a:rPr lang="pl-PL" dirty="0"/>
              <a:t>4) zadania realizowane wspólnie z innymi jednostkami samorządu terytorialnego;</a:t>
            </a:r>
          </a:p>
          <a:p>
            <a:pPr marL="0" indent="0">
              <a:buNone/>
            </a:pPr>
            <a:r>
              <a:rPr lang="pl-PL" dirty="0"/>
              <a:t>5) pomoc rzeczową lub finansową dla innych jednostek samorządu terytorialnego, określoną odrębną uchwałą przez organ stanowiący jednostki samorządu terytorialnego;</a:t>
            </a:r>
          </a:p>
          <a:p>
            <a:pPr marL="0" indent="0">
              <a:buNone/>
            </a:pPr>
            <a:r>
              <a:rPr lang="pl-PL" dirty="0"/>
              <a:t>6) programy finansowane z udziałem </a:t>
            </a:r>
            <a:r>
              <a:rPr lang="pl-PL" dirty="0" smtClean="0"/>
              <a:t>środków, o których mowa w art. 5 ust. 1 pkt 2 i 3 ustawy o finansach publicznych. 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2081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Źródła dochodów jednostek samorządu terytorialnego określa ustawa z dnia z dnia 13 listopada 2003 r. o dochodach jednostek samorządu terytorialnego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Dochodami </a:t>
            </a:r>
            <a:r>
              <a:rPr lang="pl-PL" dirty="0"/>
              <a:t>jednostek samorządu terytorialnego są:1) dochody własne;</a:t>
            </a:r>
          </a:p>
          <a:p>
            <a:pPr marL="0" indent="0">
              <a:buNone/>
            </a:pPr>
            <a:r>
              <a:rPr lang="pl-PL" dirty="0"/>
              <a:t>2) subwencja ogólna;</a:t>
            </a:r>
          </a:p>
          <a:p>
            <a:pPr marL="0" indent="0">
              <a:buNone/>
            </a:pPr>
            <a:r>
              <a:rPr lang="pl-PL" dirty="0"/>
              <a:t>3) dotacje celowe z budżetu państwa.</a:t>
            </a:r>
          </a:p>
          <a:p>
            <a:pPr marL="0" indent="0">
              <a:buNone/>
            </a:pPr>
            <a:r>
              <a:rPr lang="pl-PL" dirty="0" smtClean="0"/>
              <a:t>W </a:t>
            </a:r>
            <a:r>
              <a:rPr lang="pl-PL" dirty="0"/>
              <a:t>rozumieniu ustawy o dochodach jednostek samorządu terytorialnego </a:t>
            </a:r>
            <a:r>
              <a:rPr lang="pl-PL" dirty="0" smtClean="0"/>
              <a:t>dochodami </a:t>
            </a:r>
            <a:r>
              <a:rPr lang="pl-PL" dirty="0"/>
              <a:t>własnymi jednostek samorządu terytorialnego są również udziały we wpływach z podatku dochodowego od osób fizycznych oraz z podatku dochodowego od osób prawnych.</a:t>
            </a:r>
          </a:p>
          <a:p>
            <a:pPr marL="0" indent="0">
              <a:buNone/>
            </a:pPr>
            <a:r>
              <a:rPr lang="pl-PL" dirty="0" smtClean="0"/>
              <a:t>Dochodami </a:t>
            </a:r>
            <a:r>
              <a:rPr lang="pl-PL" dirty="0"/>
              <a:t>jednostek samorządu terytorialnego mogą </a:t>
            </a:r>
            <a:r>
              <a:rPr lang="pl-PL" dirty="0" smtClean="0"/>
              <a:t>być:1</a:t>
            </a:r>
          </a:p>
          <a:p>
            <a:pPr marL="0" indent="0">
              <a:buNone/>
            </a:pPr>
            <a:r>
              <a:rPr lang="pl-PL" dirty="0" smtClean="0"/>
              <a:t>) </a:t>
            </a:r>
            <a:r>
              <a:rPr lang="pl-PL" dirty="0"/>
              <a:t>środki pochodzące ze źródeł zagranicznych niepodlegające zwrotowi;</a:t>
            </a:r>
          </a:p>
          <a:p>
            <a:pPr marL="0" indent="0">
              <a:buNone/>
            </a:pPr>
            <a:r>
              <a:rPr lang="pl-PL" dirty="0"/>
              <a:t>2) środki pochodzące z budżetu Unii Europejskiej;</a:t>
            </a:r>
          </a:p>
          <a:p>
            <a:pPr marL="0" indent="0">
              <a:buNone/>
            </a:pPr>
            <a:r>
              <a:rPr lang="pl-PL" dirty="0"/>
              <a:t>3) inne środki określone w odrębnych przepisach.</a:t>
            </a:r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297665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378039"/>
            <a:ext cx="8915400" cy="528033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 smtClean="0"/>
              <a:t>Źródłami </a:t>
            </a:r>
            <a:r>
              <a:rPr lang="pl-PL" dirty="0"/>
              <a:t>dochodów własnych gminy </a:t>
            </a:r>
            <a:r>
              <a:rPr lang="pl-PL" dirty="0" smtClean="0"/>
              <a:t>są:</a:t>
            </a:r>
          </a:p>
          <a:p>
            <a:pPr>
              <a:buAutoNum type="arabicParenR"/>
            </a:pPr>
            <a:r>
              <a:rPr lang="pl-PL" dirty="0" smtClean="0"/>
              <a:t>wpływy </a:t>
            </a:r>
            <a:r>
              <a:rPr lang="pl-PL" dirty="0"/>
              <a:t>z </a:t>
            </a:r>
            <a:r>
              <a:rPr lang="pl-PL" dirty="0" smtClean="0"/>
              <a:t>podatków (od nieruchomości, rolnego, leśnego, od </a:t>
            </a:r>
            <a:r>
              <a:rPr lang="pl-PL" dirty="0"/>
              <a:t>środków </a:t>
            </a:r>
            <a:r>
              <a:rPr lang="pl-PL" dirty="0" smtClean="0"/>
              <a:t>transportowych, dochodowego </a:t>
            </a:r>
            <a:r>
              <a:rPr lang="pl-PL" dirty="0"/>
              <a:t>od osób fizycznych, opłacanego w formie karty </a:t>
            </a:r>
            <a:r>
              <a:rPr lang="pl-PL" dirty="0" smtClean="0"/>
              <a:t>podatkowej, od </a:t>
            </a:r>
            <a:r>
              <a:rPr lang="pl-PL" dirty="0"/>
              <a:t>spadków i </a:t>
            </a:r>
            <a:r>
              <a:rPr lang="pl-PL" dirty="0" smtClean="0"/>
              <a:t>darowizn, od </a:t>
            </a:r>
            <a:r>
              <a:rPr lang="pl-PL" dirty="0"/>
              <a:t>czynności </a:t>
            </a:r>
            <a:r>
              <a:rPr lang="pl-PL" dirty="0" smtClean="0"/>
              <a:t>cywilnoprawnych);</a:t>
            </a:r>
          </a:p>
          <a:p>
            <a:pPr>
              <a:buAutoNum type="arabicParenR"/>
            </a:pPr>
            <a:r>
              <a:rPr lang="pl-PL" dirty="0" smtClean="0"/>
              <a:t>Wpływy </a:t>
            </a:r>
            <a:r>
              <a:rPr lang="pl-PL" dirty="0"/>
              <a:t>z </a:t>
            </a:r>
            <a:r>
              <a:rPr lang="pl-PL" dirty="0" smtClean="0"/>
              <a:t>opłat (skarbowej, targowej, miejscowej</a:t>
            </a:r>
            <a:r>
              <a:rPr lang="pl-PL" dirty="0"/>
              <a:t>, uzdrowiskowej i od posiadania </a:t>
            </a:r>
            <a:r>
              <a:rPr lang="pl-PL" dirty="0" smtClean="0"/>
              <a:t>psów, reklamowej, eksploatacyjnej </a:t>
            </a:r>
            <a:r>
              <a:rPr lang="pl-PL" dirty="0"/>
              <a:t>- w części określonej w ustawie z dnia 9 czerwca 2011 r. - Prawo geologiczne i </a:t>
            </a:r>
            <a:r>
              <a:rPr lang="pl-PL" dirty="0" smtClean="0"/>
              <a:t>górnicze, innych </a:t>
            </a:r>
            <a:r>
              <a:rPr lang="pl-PL" dirty="0"/>
              <a:t>stanowiących dochody gminy, uiszczanych na podstawie odrębnych </a:t>
            </a:r>
            <a:r>
              <a:rPr lang="pl-PL" dirty="0" smtClean="0"/>
              <a:t>przepisów);</a:t>
            </a:r>
          </a:p>
          <a:p>
            <a:pPr>
              <a:buAutoNum type="arabicParenR"/>
            </a:pPr>
            <a:r>
              <a:rPr lang="pl-PL" dirty="0" smtClean="0"/>
              <a:t>dochody </a:t>
            </a:r>
            <a:r>
              <a:rPr lang="pl-PL" dirty="0"/>
              <a:t>uzyskiwane przez gminne jednostki budżetowe oraz wpłaty od gminnych zakładów budżetowych</a:t>
            </a:r>
            <a:r>
              <a:rPr lang="pl-PL" dirty="0" smtClean="0"/>
              <a:t>;</a:t>
            </a:r>
          </a:p>
          <a:p>
            <a:pPr>
              <a:buAutoNum type="arabicParenR"/>
            </a:pPr>
            <a:r>
              <a:rPr lang="pl-PL" dirty="0" smtClean="0"/>
              <a:t>dochody </a:t>
            </a:r>
            <a:r>
              <a:rPr lang="pl-PL" dirty="0"/>
              <a:t>z majątku </a:t>
            </a:r>
            <a:r>
              <a:rPr lang="pl-PL" dirty="0" smtClean="0"/>
              <a:t>gminy;</a:t>
            </a:r>
          </a:p>
          <a:p>
            <a:pPr>
              <a:buAutoNum type="arabicParenR"/>
            </a:pPr>
            <a:r>
              <a:rPr lang="pl-PL" dirty="0" smtClean="0"/>
              <a:t>spadki</a:t>
            </a:r>
            <a:r>
              <a:rPr lang="pl-PL" dirty="0"/>
              <a:t>, zapisy i darowizny na rzecz </a:t>
            </a:r>
            <a:r>
              <a:rPr lang="pl-PL" dirty="0" smtClean="0"/>
              <a:t>gminy;</a:t>
            </a:r>
          </a:p>
          <a:p>
            <a:pPr>
              <a:buAutoNum type="arabicParenR"/>
            </a:pPr>
            <a:r>
              <a:rPr lang="pl-PL" dirty="0" smtClean="0"/>
              <a:t>dochody </a:t>
            </a:r>
            <a:r>
              <a:rPr lang="pl-PL" dirty="0"/>
              <a:t>z kar pieniężnych i grzywien określonych w odrębnych przepisach</a:t>
            </a:r>
            <a:r>
              <a:rPr lang="pl-PL" dirty="0" smtClean="0"/>
              <a:t>;</a:t>
            </a:r>
          </a:p>
          <a:p>
            <a:pPr>
              <a:buAutoNum type="arabicParenR"/>
            </a:pPr>
            <a:r>
              <a:rPr lang="pl-PL" dirty="0" smtClean="0"/>
              <a:t>5,0</a:t>
            </a:r>
            <a:r>
              <a:rPr lang="pl-PL" dirty="0"/>
              <a:t>% dochodów uzyskiwanych na rzecz budżetu państwa w związku z realizacją zadań z zakresu administracji rządowej oraz innych zadań zleconych ustawami, o ile odrębne przepisy nie stanowią </a:t>
            </a:r>
            <a:r>
              <a:rPr lang="pl-PL" dirty="0" smtClean="0"/>
              <a:t>inaczej;</a:t>
            </a:r>
          </a:p>
          <a:p>
            <a:pPr>
              <a:buAutoNum type="arabicParenR"/>
            </a:pPr>
            <a:r>
              <a:rPr lang="pl-PL" dirty="0" smtClean="0"/>
              <a:t>odsetki </a:t>
            </a:r>
            <a:r>
              <a:rPr lang="pl-PL" dirty="0"/>
              <a:t>od pożyczek udzielanych przez gminę, o ile odrębne przepisy nie stanowią </a:t>
            </a:r>
            <a:r>
              <a:rPr lang="pl-PL" dirty="0" smtClean="0"/>
              <a:t>inaczej;</a:t>
            </a:r>
          </a:p>
          <a:p>
            <a:pPr>
              <a:buAutoNum type="arabicParenR"/>
            </a:pPr>
            <a:r>
              <a:rPr lang="pl-PL" dirty="0" smtClean="0"/>
              <a:t>odsetki </a:t>
            </a:r>
            <a:r>
              <a:rPr lang="pl-PL" dirty="0"/>
              <a:t>od nieterminowo przekazywanych należności stanowiących dochody </a:t>
            </a:r>
            <a:r>
              <a:rPr lang="pl-PL" dirty="0" smtClean="0"/>
              <a:t>gminy;</a:t>
            </a:r>
          </a:p>
          <a:p>
            <a:pPr>
              <a:buAutoNum type="arabicParenR"/>
            </a:pPr>
            <a:r>
              <a:rPr lang="pl-PL" dirty="0" smtClean="0"/>
              <a:t>odsetki </a:t>
            </a:r>
            <a:r>
              <a:rPr lang="pl-PL" dirty="0"/>
              <a:t>od środków finansowych gromadzonych na rachunkach bankowych gminy, o ile odrębne przepisy nie stanowią </a:t>
            </a:r>
            <a:r>
              <a:rPr lang="pl-PL" dirty="0" smtClean="0"/>
              <a:t>inaczej;</a:t>
            </a:r>
          </a:p>
          <a:p>
            <a:pPr>
              <a:buAutoNum type="arabicParenR"/>
            </a:pPr>
            <a:r>
              <a:rPr lang="pl-PL" dirty="0" smtClean="0"/>
              <a:t>dotacje </a:t>
            </a:r>
            <a:r>
              <a:rPr lang="pl-PL" dirty="0"/>
              <a:t>z budżetów innych jednostek samorządu terytorialnego</a:t>
            </a:r>
            <a:r>
              <a:rPr lang="pl-PL" dirty="0" smtClean="0"/>
              <a:t>;</a:t>
            </a:r>
          </a:p>
          <a:p>
            <a:pPr>
              <a:buAutoNum type="arabicParenR"/>
            </a:pPr>
            <a:r>
              <a:rPr lang="pl-PL" dirty="0" smtClean="0"/>
              <a:t>inne </a:t>
            </a:r>
            <a:r>
              <a:rPr lang="pl-PL" dirty="0"/>
              <a:t>dochody należne gminie na podstawie odrębnych przepisów.</a:t>
            </a:r>
          </a:p>
          <a:p>
            <a:pPr>
              <a:buAutoNum type="arabicParenR"/>
            </a:pPr>
            <a:endParaRPr lang="pl-PL" dirty="0"/>
          </a:p>
          <a:p>
            <a:pPr>
              <a:buAutoNum type="arabicParenR"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4277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92925" y="1661375"/>
            <a:ext cx="8915400" cy="4945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Źródłami dochodów własnych powiatu </a:t>
            </a:r>
            <a:r>
              <a:rPr lang="pl-PL" dirty="0" smtClean="0"/>
              <a:t>są:</a:t>
            </a:r>
          </a:p>
          <a:p>
            <a:pPr marL="0" indent="0">
              <a:buNone/>
            </a:pPr>
            <a:r>
              <a:rPr lang="pl-PL" dirty="0"/>
              <a:t>1</a:t>
            </a:r>
            <a:r>
              <a:rPr lang="pl-PL" dirty="0" smtClean="0"/>
              <a:t>) </a:t>
            </a:r>
            <a:r>
              <a:rPr lang="pl-PL" dirty="0"/>
              <a:t>wpływy z opłat stanowiących dochody powiatu, uiszczanych na podstawie odrębnych przepisów;</a:t>
            </a:r>
          </a:p>
          <a:p>
            <a:pPr marL="0" indent="0">
              <a:buNone/>
            </a:pPr>
            <a:r>
              <a:rPr lang="pl-PL" dirty="0"/>
              <a:t>2) dochody uzyskiwane przez powiatowe jednostki budżetowe oraz wpłaty od powiatowych zakładów budżetowych;</a:t>
            </a:r>
          </a:p>
          <a:p>
            <a:pPr marL="0" indent="0">
              <a:buNone/>
            </a:pPr>
            <a:r>
              <a:rPr lang="pl-PL" dirty="0"/>
              <a:t>3) dochody z majątku powiatu;</a:t>
            </a:r>
          </a:p>
          <a:p>
            <a:pPr marL="0" indent="0">
              <a:buNone/>
            </a:pPr>
            <a:r>
              <a:rPr lang="pl-PL" dirty="0"/>
              <a:t>4) spadki, zapisy i darowizny na rzecz powiatu;</a:t>
            </a:r>
          </a:p>
          <a:p>
            <a:pPr marL="0" indent="0">
              <a:buNone/>
            </a:pPr>
            <a:r>
              <a:rPr lang="pl-PL" dirty="0"/>
              <a:t>5) dochody z kar pieniężnych i grzywien określonych w odrębnych przepisach;</a:t>
            </a:r>
          </a:p>
          <a:p>
            <a:pPr marL="0" indent="0">
              <a:buNone/>
            </a:pPr>
            <a:r>
              <a:rPr lang="pl-PL" dirty="0"/>
              <a:t>6) 5,0% dochodów uzyskiwanych na rzecz budżetu państwa w związku z realizacją zadań z zakresu administracji rządowej oraz innych zadań zleconych ustawami, o ile odrębne przepisy nie stanowią inaczej;</a:t>
            </a:r>
          </a:p>
          <a:p>
            <a:pPr marL="0" indent="0">
              <a:buNone/>
            </a:pPr>
            <a:r>
              <a:rPr lang="pl-PL" dirty="0"/>
              <a:t>7) odsetki od pożyczek udzielanych przez powiat, o ile odrębne przepisy nie stanowią inaczej;</a:t>
            </a:r>
          </a:p>
          <a:p>
            <a:pPr marL="0" indent="0">
              <a:buNone/>
            </a:pPr>
            <a:r>
              <a:rPr lang="pl-PL" dirty="0"/>
              <a:t>8) odsetki od nieterminowo przekazywanych należności stanowiących dochody powiatu;</a:t>
            </a:r>
          </a:p>
          <a:p>
            <a:pPr marL="0" indent="0">
              <a:buNone/>
            </a:pPr>
            <a:r>
              <a:rPr lang="pl-PL" dirty="0"/>
              <a:t>9) odsetki od środków finansowych gromadzonych na rachunkach bankowych powiatu, o ile odrębne przepisy nie stanowią inaczej;</a:t>
            </a:r>
          </a:p>
          <a:p>
            <a:pPr marL="0" indent="0">
              <a:buNone/>
            </a:pPr>
            <a:r>
              <a:rPr lang="pl-PL" dirty="0"/>
              <a:t>10) dotacje z budżetów innych jednostek samorządu terytorialnego;</a:t>
            </a:r>
          </a:p>
          <a:p>
            <a:pPr marL="0" indent="0">
              <a:buNone/>
            </a:pPr>
            <a:r>
              <a:rPr lang="pl-PL" dirty="0"/>
              <a:t>11) inne dochody należne powiatowi na podstawie odrębnych przepisów.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628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493949"/>
            <a:ext cx="8915400" cy="50356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Źródłami dochodów własnych województwa są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dochody uzyskiwane przez wojewódzkie jednostki budżetowe oraz wpłaty od wojewódzkich zakładów budżetowych;</a:t>
            </a:r>
          </a:p>
          <a:p>
            <a:pPr marL="0" indent="0">
              <a:buNone/>
            </a:pPr>
            <a:r>
              <a:rPr lang="pl-PL" dirty="0"/>
              <a:t>2) dochody z majątku województwa;</a:t>
            </a:r>
          </a:p>
          <a:p>
            <a:pPr marL="0" indent="0">
              <a:buNone/>
            </a:pPr>
            <a:r>
              <a:rPr lang="pl-PL" dirty="0"/>
              <a:t>3) spadki, zapisy i darowizny na rzecz województwa;</a:t>
            </a:r>
          </a:p>
          <a:p>
            <a:pPr marL="0" indent="0">
              <a:buNone/>
            </a:pPr>
            <a:r>
              <a:rPr lang="pl-PL" dirty="0"/>
              <a:t>4) dochody z kar pieniężnych i grzywien określonych w odrębnych przepisach;</a:t>
            </a:r>
          </a:p>
          <a:p>
            <a:pPr marL="0" indent="0">
              <a:buNone/>
            </a:pPr>
            <a:r>
              <a:rPr lang="pl-PL" dirty="0"/>
              <a:t>5) 5,0% dochodów uzyskiwanych na rzecz budżetu państwa w związku z realizacją zadań z zakresu administracji rządowej oraz innych zadań zleconych ustawami, o ile odrębne przepisy nie stanowią inaczej;</a:t>
            </a:r>
          </a:p>
          <a:p>
            <a:pPr marL="0" indent="0">
              <a:buNone/>
            </a:pPr>
            <a:r>
              <a:rPr lang="pl-PL" dirty="0"/>
              <a:t>6) odsetki od pożyczek udzielanych przez województwo, o ile odrębne przepisy nie stanowią inaczej;</a:t>
            </a:r>
          </a:p>
          <a:p>
            <a:pPr marL="0" indent="0">
              <a:buNone/>
            </a:pPr>
            <a:r>
              <a:rPr lang="pl-PL" dirty="0"/>
              <a:t>7) odsetki od nieterminowo przekazywanych należności stanowiących dochody województwa;</a:t>
            </a:r>
          </a:p>
          <a:p>
            <a:pPr marL="0" indent="0">
              <a:buNone/>
            </a:pPr>
            <a:r>
              <a:rPr lang="pl-PL" dirty="0"/>
              <a:t>8) odsetki od środków finansowych gromadzonych na rachunkach bankowych województwa, o ile odrębne przepisy nie stanowią inaczej;</a:t>
            </a:r>
          </a:p>
          <a:p>
            <a:pPr marL="0" indent="0">
              <a:buNone/>
            </a:pPr>
            <a:r>
              <a:rPr lang="pl-PL" dirty="0"/>
              <a:t>9) dotacje z budżetów innych jednostek samorządu terytorialnego;</a:t>
            </a:r>
          </a:p>
          <a:p>
            <a:pPr marL="0" indent="0">
              <a:buNone/>
            </a:pPr>
            <a:r>
              <a:rPr lang="pl-PL" dirty="0"/>
              <a:t>10) inne dochody należne województwu na podstawie odrębnych przepisów.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9361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Subwencja ogólna składa się z części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1) dla </a:t>
            </a:r>
            <a:r>
              <a:rPr lang="pl-PL" dirty="0"/>
              <a:t>gmin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a</a:t>
            </a:r>
            <a:r>
              <a:rPr lang="pl-PL" dirty="0"/>
              <a:t>) wyrównawczej,</a:t>
            </a:r>
          </a:p>
          <a:p>
            <a:pPr marL="0" indent="0">
              <a:buNone/>
            </a:pPr>
            <a:r>
              <a:rPr lang="pl-PL" dirty="0"/>
              <a:t>b) równoważącej;</a:t>
            </a:r>
          </a:p>
          <a:p>
            <a:pPr marL="0" indent="0">
              <a:buNone/>
            </a:pPr>
            <a:r>
              <a:rPr lang="pl-PL" dirty="0"/>
              <a:t>2) dla powiatów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a</a:t>
            </a:r>
            <a:r>
              <a:rPr lang="pl-PL" dirty="0"/>
              <a:t>) wyrównawczej,</a:t>
            </a:r>
          </a:p>
          <a:p>
            <a:pPr marL="0" indent="0">
              <a:buNone/>
            </a:pPr>
            <a:r>
              <a:rPr lang="pl-PL" dirty="0"/>
              <a:t>b) równoważącej;</a:t>
            </a:r>
          </a:p>
          <a:p>
            <a:pPr marL="0" indent="0">
              <a:buNone/>
            </a:pPr>
            <a:r>
              <a:rPr lang="pl-PL" dirty="0"/>
              <a:t>3) dla </a:t>
            </a:r>
            <a:r>
              <a:rPr lang="pl-PL" dirty="0" err="1"/>
              <a:t>województw:a</a:t>
            </a:r>
            <a:r>
              <a:rPr lang="pl-PL" dirty="0"/>
              <a:t>) wyrównawczej,</a:t>
            </a:r>
          </a:p>
          <a:p>
            <a:pPr marL="0" indent="0">
              <a:buNone/>
            </a:pPr>
            <a:r>
              <a:rPr lang="pl-PL" dirty="0"/>
              <a:t>b) regionalnej;</a:t>
            </a:r>
          </a:p>
          <a:p>
            <a:pPr marL="0" indent="0">
              <a:buNone/>
            </a:pPr>
            <a:r>
              <a:rPr lang="pl-PL" dirty="0"/>
              <a:t>4) oświatowej - dla gmin, powiatów i województw.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3401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Budżet JST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Dochodami jednostek samorządu terytorialnego mogą być dotacje celowe z budżetu państwa na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zadania z zakresu administracji rządowej oraz na inne zadania zlecone ustawami;</a:t>
            </a:r>
          </a:p>
          <a:p>
            <a:pPr marL="0" indent="0">
              <a:buNone/>
            </a:pPr>
            <a:r>
              <a:rPr lang="pl-PL" dirty="0"/>
              <a:t>2) zadania realizowane przez jednostki samorządu terytorialnego na mocy porozumień zawartych z organami administracji rządowej;</a:t>
            </a:r>
          </a:p>
          <a:p>
            <a:pPr marL="0" indent="0">
              <a:buNone/>
            </a:pPr>
            <a:r>
              <a:rPr lang="pl-PL" dirty="0"/>
              <a:t>3) usuwanie bezpośrednich zagrożeń dla bezpieczeństwa i porządku publicznego, skutków powodzi i osuwisk ziemnych oraz skutków innych klęsk żywiołowych;</a:t>
            </a:r>
          </a:p>
          <a:p>
            <a:pPr marL="0" indent="0">
              <a:buNone/>
            </a:pPr>
            <a:r>
              <a:rPr lang="pl-PL" dirty="0"/>
              <a:t>4) finansowanie lub dofinansowanie zadań własnych;</a:t>
            </a:r>
          </a:p>
          <a:p>
            <a:pPr marL="0" indent="0">
              <a:buNone/>
            </a:pPr>
            <a:r>
              <a:rPr lang="pl-PL" dirty="0"/>
              <a:t>5) realizację zadań wynikających z umów międzynarodowych.</a:t>
            </a:r>
          </a:p>
          <a:p>
            <a:pPr marL="0" indent="0">
              <a:buNone/>
            </a:pPr>
            <a:r>
              <a:rPr lang="pl-PL" dirty="0" smtClean="0"/>
              <a:t>Dochodami </a:t>
            </a:r>
            <a:r>
              <a:rPr lang="pl-PL" dirty="0"/>
              <a:t>powiatu są dotacje celowe z budżetu państwa na realizację zadań straży i inspekcji, o których mowa w ustawie z dnia 5 czerwca 1998 r. o samorządzie </a:t>
            </a:r>
            <a:r>
              <a:rPr lang="pl-PL" dirty="0" smtClean="0"/>
              <a:t>powiatowym.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007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WPZ w JST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Wieloletnia prognoza finansowa obejmuje okres roku budżetowego oraz co najmniej trzech kolejnych lat budżetowych</a:t>
            </a:r>
            <a:r>
              <a:rPr lang="pl-PL" dirty="0" smtClean="0"/>
              <a:t>.</a:t>
            </a:r>
          </a:p>
          <a:p>
            <a:r>
              <a:rPr lang="pl-PL" dirty="0"/>
              <a:t>Inicjatywa w sprawie sporządzenia projektu uchwały w sprawie wieloletniej prognozy finansowej i jej zmiany należy wyłącznie do zarządu jednostki samorządu terytorialnego.</a:t>
            </a:r>
          </a:p>
          <a:p>
            <a:r>
              <a:rPr lang="pl-PL" dirty="0" smtClean="0"/>
              <a:t>Prognozę </a:t>
            </a:r>
            <a:r>
              <a:rPr lang="pl-PL" dirty="0"/>
              <a:t>kwoty długu, stanowiącą część wieloletniej prognozy finansowej, sporządza się na okres, na który zaciągnięto oraz planuje się zaciągnąć zobowiązania</a:t>
            </a:r>
            <a:r>
              <a:rPr lang="pl-PL" dirty="0" smtClean="0"/>
              <a:t>.</a:t>
            </a:r>
          </a:p>
          <a:p>
            <a:r>
              <a:rPr lang="pl-PL" dirty="0"/>
              <a:t>Uchwała w sprawie wieloletniej prognozy finansowej może zawierać upoważnienie dla zarządu jednostki samorządu terytorialnego do zaciągania zobowiązań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związanych z realizacją zamieszczonych w niej przedsięwzięć;</a:t>
            </a:r>
          </a:p>
          <a:p>
            <a:pPr marL="0" indent="0">
              <a:buNone/>
            </a:pPr>
            <a:r>
              <a:rPr lang="pl-PL" dirty="0"/>
              <a:t>2) z tytułu umów, których realizacja w roku budżetowym i w latach następnych jest niezbędna do zapewnienia ciągłości działania jednostki i z których wynikające płatności wykraczają poza rok budżetowy.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0184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Równoważenie budżetu/limity zadłużenia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Organ stanowiący jednostki samorządu terytorialnego nie może uchwalić budżetu, w którym planowane wydatki bieżące są wyższe niż planowane dochody bieżące powiększone o nadwyżkę budżetową z lat ubiegłych i wolne środki, o których mowa w art. 217 ust. 2 pkt </a:t>
            </a:r>
            <a:r>
              <a:rPr lang="pl-PL" dirty="0" smtClean="0"/>
              <a:t>6 ustawy o finansach publicznych (</a:t>
            </a:r>
            <a:r>
              <a:rPr lang="pl-PL" dirty="0"/>
              <a:t>wolnych </a:t>
            </a:r>
            <a:r>
              <a:rPr lang="pl-PL" dirty="0" smtClean="0"/>
              <a:t>środki rozumiane jako nadwyżka </a:t>
            </a:r>
            <a:r>
              <a:rPr lang="pl-PL" dirty="0"/>
              <a:t>środków pieniężnych na rachunku bieżącym budżetu jednostki samorządu terytorialnego, </a:t>
            </a:r>
            <a:r>
              <a:rPr lang="pl-PL" dirty="0" smtClean="0"/>
              <a:t>wynikająca </a:t>
            </a:r>
            <a:r>
              <a:rPr lang="pl-PL" dirty="0"/>
              <a:t>z rozliczeń wyemitowanych papierów wartościowych, kredytów i pożyczek z lat </a:t>
            </a:r>
            <a:r>
              <a:rPr lang="pl-PL" dirty="0" smtClean="0"/>
              <a:t>ubiegłych). </a:t>
            </a:r>
          </a:p>
          <a:p>
            <a:r>
              <a:rPr lang="pl-PL" dirty="0"/>
              <a:t>Na koniec roku budżetowego wykonane wydatki bieżące nie mogą być wyższe niż wykonane dochody bieżące powiększone o nadwyżkę budżetową z lat ubiegłych i wolne </a:t>
            </a:r>
            <a:r>
              <a:rPr lang="pl-PL" dirty="0" smtClean="0"/>
              <a:t>środki. Wykonane </a:t>
            </a:r>
            <a:r>
              <a:rPr lang="pl-PL" dirty="0"/>
              <a:t>wydatki bieżące mogą być wyższe niż wykonane dochody bieżące powiększone o nadwyżkę budżetową z lat ubiegłych i wolne środki jedynie o kwotę związaną z realizacją wydatków bieżących z udziałem środków, o których mowa w art. 5 ust. </a:t>
            </a:r>
            <a:r>
              <a:rPr lang="pl-PL" dirty="0" smtClean="0"/>
              <a:t>3 (</a:t>
            </a:r>
            <a:r>
              <a:rPr lang="pl-PL" dirty="0"/>
              <a:t>środki pochodzące z budżetu Unii Europejskiej oraz niepodlegające zwrotowi środki z pomocy udzielanej przez państwa członkowskie Europejskiego Porozumienia o Wolnym </a:t>
            </a:r>
            <a:r>
              <a:rPr lang="pl-PL" dirty="0" smtClean="0"/>
              <a:t>Handlu), </a:t>
            </a:r>
            <a:r>
              <a:rPr lang="pl-PL" dirty="0"/>
              <a:t>w przypadku gdy środki te nie zostały przekazane w danym roku budżetowym.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923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Równoważenie budżetu/limity zadłużenia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Organ stanowiący jednostki samorządu terytorialnego nie może uchwalić budżetu, którego realizacja spowoduje, że w roku budżetowym oraz w każdym roku następującym po roku budżetowym </a:t>
            </a:r>
            <a:r>
              <a:rPr lang="pl-PL" dirty="0" smtClean="0"/>
              <a:t>zostanie przekroczony tzw. indywidualny wskaźnik zadłużenia (wskaźnik obliczany na podstawie art. 243 ustawy o finansach publicznych). </a:t>
            </a:r>
          </a:p>
          <a:p>
            <a:pPr marL="0" indent="0">
              <a:buNone/>
            </a:pPr>
            <a:r>
              <a:rPr lang="pl-PL" dirty="0"/>
              <a:t>Regionalna izba obrachunkowa na podstawie projektu uchwały budżetowej przedstawia opinię w sprawie możliwości sfinansowania deficytu przedstawionego przez jednostkę samorządu terytorialnego.</a:t>
            </a:r>
          </a:p>
        </p:txBody>
      </p:sp>
    </p:spTree>
    <p:extLst>
      <p:ext uri="{BB962C8B-B14F-4D97-AF65-F5344CB8AC3E}">
        <p14:creationId xmlns:p14="http://schemas.microsoft.com/office/powerpoint/2010/main" val="1050827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Kontrola zarządcza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Kontrolę zarządczą w jednostkach sektora finansów publicznych stanowi ogół działań podejmowanych dla zapewnienia realizacji celów i zadań w sposób zgodny z prawem, efektywny, oszczędny i terminowy.</a:t>
            </a:r>
          </a:p>
          <a:p>
            <a:pPr marL="0" indent="0">
              <a:buNone/>
            </a:pPr>
            <a:r>
              <a:rPr lang="pl-PL" dirty="0" smtClean="0"/>
              <a:t>Celem </a:t>
            </a:r>
            <a:r>
              <a:rPr lang="pl-PL" dirty="0"/>
              <a:t>kontroli zarządczej jest zapewnienie w szczególności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) zgodności działalności z przepisami prawa oraz procedurami wewnętrznymi;</a:t>
            </a:r>
          </a:p>
          <a:p>
            <a:pPr marL="0" indent="0">
              <a:buNone/>
            </a:pPr>
            <a:r>
              <a:rPr lang="pl-PL" dirty="0"/>
              <a:t>2) skuteczności i efektywności działania;</a:t>
            </a:r>
          </a:p>
          <a:p>
            <a:pPr marL="0" indent="0">
              <a:buNone/>
            </a:pPr>
            <a:r>
              <a:rPr lang="pl-PL" dirty="0"/>
              <a:t>3) wiarygodności sprawozdań;</a:t>
            </a:r>
          </a:p>
          <a:p>
            <a:pPr marL="0" indent="0">
              <a:buNone/>
            </a:pPr>
            <a:r>
              <a:rPr lang="pl-PL" dirty="0"/>
              <a:t>4) ochrony zasobów;</a:t>
            </a:r>
          </a:p>
          <a:p>
            <a:pPr marL="0" indent="0">
              <a:buNone/>
            </a:pPr>
            <a:r>
              <a:rPr lang="pl-PL" dirty="0"/>
              <a:t>5) przestrzegania i promowania zasad etycznego postępowania;</a:t>
            </a:r>
          </a:p>
          <a:p>
            <a:pPr marL="0" indent="0">
              <a:buNone/>
            </a:pPr>
            <a:r>
              <a:rPr lang="pl-PL" dirty="0"/>
              <a:t>6) efektywności i skuteczności przepływu informacji;</a:t>
            </a:r>
          </a:p>
          <a:p>
            <a:pPr marL="0" indent="0">
              <a:buNone/>
            </a:pPr>
            <a:r>
              <a:rPr lang="pl-PL" dirty="0"/>
              <a:t>7) zarządzania ryzykiem.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7059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Odpowiedzialność za naruszenie dyscypliny finansów publicznych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</a:t>
            </a:r>
            <a:r>
              <a:rPr lang="pl-PL" dirty="0" smtClean="0"/>
              <a:t>asady </a:t>
            </a:r>
            <a:r>
              <a:rPr lang="pl-PL" dirty="0"/>
              <a:t>i zakres odpowiedzialności za naruszenie dyscypliny finansów publicznych, organy właściwe oraz postępowanie w sprawach o naruszenie dyscypliny finansów </a:t>
            </a:r>
            <a:r>
              <a:rPr lang="pl-PL" dirty="0" smtClean="0"/>
              <a:t>publicznych</a:t>
            </a:r>
            <a:r>
              <a:rPr lang="pl-PL" dirty="0"/>
              <a:t> </a:t>
            </a:r>
            <a:r>
              <a:rPr lang="pl-PL" dirty="0" smtClean="0"/>
              <a:t>reguluje ustawa z </a:t>
            </a:r>
            <a:r>
              <a:rPr lang="pl-PL" dirty="0"/>
              <a:t>dnia 17 grudnia 2004 </a:t>
            </a:r>
            <a:r>
              <a:rPr lang="pl-PL" dirty="0" smtClean="0"/>
              <a:t>r. o </a:t>
            </a:r>
            <a:r>
              <a:rPr lang="pl-PL" dirty="0"/>
              <a:t>odpowiedzialności za naruszenie dyscypliny finansów publicznych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6244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Ludwik Węgrzyn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354286551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2800</Words>
  <Application>Microsoft Office PowerPoint</Application>
  <PresentationFormat>Panoramiczny</PresentationFormat>
  <Paragraphs>203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Smuga</vt:lpstr>
      <vt:lpstr>System finansów publicznych Polski z uwzględnieniem systemu finansów samorządowych</vt:lpstr>
      <vt:lpstr>Czym są finanse publiczne?</vt:lpstr>
      <vt:lpstr>Czym są finanse publiczne?</vt:lpstr>
      <vt:lpstr>Środki publiczne</vt:lpstr>
      <vt:lpstr>Dochody publiczne jako środki publiczne </vt:lpstr>
      <vt:lpstr>Dochody publiczne jako środki publiczne – c.d.</vt:lpstr>
      <vt:lpstr>Przeznaczenie środków publicznych </vt:lpstr>
      <vt:lpstr>Sektor finansów publicznych </vt:lpstr>
      <vt:lpstr>Sektor finansów publicznych </vt:lpstr>
      <vt:lpstr>WPF i budżet państwa </vt:lpstr>
      <vt:lpstr>WPF i budżet państwa </vt:lpstr>
      <vt:lpstr>WPF i budżet państwa </vt:lpstr>
      <vt:lpstr>Budżet JST </vt:lpstr>
      <vt:lpstr>Budżet JST</vt:lpstr>
      <vt:lpstr>Budżet JST</vt:lpstr>
      <vt:lpstr>Budżet JST </vt:lpstr>
      <vt:lpstr>Budżet JST</vt:lpstr>
      <vt:lpstr>Budżet JST</vt:lpstr>
      <vt:lpstr>Budżet JST</vt:lpstr>
      <vt:lpstr>Budżet JST </vt:lpstr>
      <vt:lpstr>WPZ w JST</vt:lpstr>
      <vt:lpstr>Równoważenie budżetu/limity zadłużenia </vt:lpstr>
      <vt:lpstr>Równoważenie budżetu/limity zadłużenia </vt:lpstr>
      <vt:lpstr>Kontrola zarządcza</vt:lpstr>
      <vt:lpstr>Odpowiedzialność za naruszenie dyscypliny finansów publicznych </vt:lpstr>
      <vt:lpstr>Dziękuję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finansów publicznych Polski z uwzględnieniem systemu finansów samorządowych</dc:title>
  <dc:creator>Bernadeta Skóbel</dc:creator>
  <cp:lastModifiedBy>Rafał</cp:lastModifiedBy>
  <cp:revision>8</cp:revision>
  <dcterms:created xsi:type="dcterms:W3CDTF">2017-01-12T17:33:04Z</dcterms:created>
  <dcterms:modified xsi:type="dcterms:W3CDTF">2017-01-13T06:42:21Z</dcterms:modified>
</cp:coreProperties>
</file>