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71" r:id="rId6"/>
    <p:sldId id="260" r:id="rId7"/>
    <p:sldId id="272" r:id="rId8"/>
    <p:sldId id="261" r:id="rId9"/>
    <p:sldId id="273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4" r:id="rId2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70" autoAdjust="0"/>
    <p:restoredTop sz="94660"/>
  </p:normalViewPr>
  <p:slideViewPr>
    <p:cSldViewPr>
      <p:cViewPr>
        <p:scale>
          <a:sx n="60" d="100"/>
          <a:sy n="60" d="100"/>
        </p:scale>
        <p:origin x="-1698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B4F135-6891-42EF-8C65-30CDE50F7155}" type="datetimeFigureOut">
              <a:rPr lang="pl-PL" smtClean="0"/>
              <a:pPr/>
              <a:t>2020-02-10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FE6983-2A98-4597-B794-092808BDD4B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9566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D3AA-89B2-4277-8C7B-103F6B600425}" type="datetimeFigureOut">
              <a:rPr lang="pl-PL" smtClean="0"/>
              <a:pPr/>
              <a:t>2020-02-10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A7DAF-0348-4F0A-ABCF-F6117212B90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D3AA-89B2-4277-8C7B-103F6B600425}" type="datetimeFigureOut">
              <a:rPr lang="pl-PL" smtClean="0"/>
              <a:pPr/>
              <a:t>2020-02-10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A7DAF-0348-4F0A-ABCF-F6117212B90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D3AA-89B2-4277-8C7B-103F6B600425}" type="datetimeFigureOut">
              <a:rPr lang="pl-PL" smtClean="0"/>
              <a:pPr/>
              <a:t>2020-02-10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A7DAF-0348-4F0A-ABCF-F6117212B90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D3AA-89B2-4277-8C7B-103F6B600425}" type="datetimeFigureOut">
              <a:rPr lang="pl-PL" smtClean="0"/>
              <a:pPr/>
              <a:t>2020-02-10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A7DAF-0348-4F0A-ABCF-F6117212B90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D3AA-89B2-4277-8C7B-103F6B600425}" type="datetimeFigureOut">
              <a:rPr lang="pl-PL" smtClean="0"/>
              <a:pPr/>
              <a:t>2020-02-10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A7DAF-0348-4F0A-ABCF-F6117212B90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D3AA-89B2-4277-8C7B-103F6B600425}" type="datetimeFigureOut">
              <a:rPr lang="pl-PL" smtClean="0"/>
              <a:pPr/>
              <a:t>2020-02-10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A7DAF-0348-4F0A-ABCF-F6117212B90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D3AA-89B2-4277-8C7B-103F6B600425}" type="datetimeFigureOut">
              <a:rPr lang="pl-PL" smtClean="0"/>
              <a:pPr/>
              <a:t>2020-02-10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A7DAF-0348-4F0A-ABCF-F6117212B90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D3AA-89B2-4277-8C7B-103F6B600425}" type="datetimeFigureOut">
              <a:rPr lang="pl-PL" smtClean="0"/>
              <a:pPr/>
              <a:t>2020-02-10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A7DAF-0348-4F0A-ABCF-F6117212B90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D3AA-89B2-4277-8C7B-103F6B600425}" type="datetimeFigureOut">
              <a:rPr lang="pl-PL" smtClean="0"/>
              <a:pPr/>
              <a:t>2020-02-10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A7DAF-0348-4F0A-ABCF-F6117212B90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D3AA-89B2-4277-8C7B-103F6B600425}" type="datetimeFigureOut">
              <a:rPr lang="pl-PL" smtClean="0"/>
              <a:pPr/>
              <a:t>2020-02-10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A7DAF-0348-4F0A-ABCF-F6117212B90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D3AA-89B2-4277-8C7B-103F6B600425}" type="datetimeFigureOut">
              <a:rPr lang="pl-PL" smtClean="0"/>
              <a:pPr/>
              <a:t>2020-02-10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A7DAF-0348-4F0A-ABCF-F6117212B90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AD3AA-89B2-4277-8C7B-103F6B600425}" type="datetimeFigureOut">
              <a:rPr lang="pl-PL" smtClean="0"/>
              <a:pPr/>
              <a:t>2020-02-10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A7DAF-0348-4F0A-ABCF-F6117212B909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471822" y="1484784"/>
            <a:ext cx="8278068" cy="2376264"/>
          </a:xfrm>
        </p:spPr>
        <p:txBody>
          <a:bodyPr>
            <a:noAutofit/>
          </a:bodyPr>
          <a:lstStyle/>
          <a:p>
            <a:r>
              <a:rPr lang="pl-PL" sz="4400" b="1" dirty="0" smtClean="0"/>
              <a:t>Otwarty </a:t>
            </a:r>
            <a:r>
              <a:rPr lang="pl-PL" sz="4400" b="1" dirty="0"/>
              <a:t>konkurs ofert na wsparcie zadań publicznych z zakresu kultury, kultury fizycznej, sportu </a:t>
            </a:r>
            <a:r>
              <a:rPr lang="pl-PL" sz="4400" b="1" dirty="0" smtClean="0"/>
              <a:t/>
            </a:r>
            <a:br>
              <a:rPr lang="pl-PL" sz="4400" b="1" dirty="0" smtClean="0"/>
            </a:br>
            <a:r>
              <a:rPr lang="pl-PL" sz="4400" b="1" dirty="0" smtClean="0"/>
              <a:t>i </a:t>
            </a:r>
            <a:r>
              <a:rPr lang="pl-PL" sz="4400" b="1" dirty="0"/>
              <a:t>turystyki na </a:t>
            </a:r>
            <a:r>
              <a:rPr lang="pl-PL" sz="4400" b="1" dirty="0" smtClean="0"/>
              <a:t>2020 </a:t>
            </a:r>
            <a:r>
              <a:rPr lang="pl-PL" sz="4400" b="1" dirty="0"/>
              <a:t>rok </a:t>
            </a:r>
            <a:r>
              <a:rPr lang="pl-PL" sz="4400" b="1" dirty="0" smtClean="0"/>
              <a:t/>
            </a:r>
            <a:br>
              <a:rPr lang="pl-PL" sz="4400" b="1" dirty="0" smtClean="0"/>
            </a:br>
            <a:r>
              <a:rPr lang="pl-PL" sz="4400" b="1" dirty="0" smtClean="0"/>
              <a:t>dla </a:t>
            </a:r>
            <a:r>
              <a:rPr lang="pl-PL" sz="4400" b="1" dirty="0"/>
              <a:t>organizacji </a:t>
            </a:r>
            <a:r>
              <a:rPr lang="pl-PL" sz="4400" b="1" dirty="0" smtClean="0"/>
              <a:t>pozarządowych</a:t>
            </a:r>
            <a:endParaRPr lang="pl-PL" sz="4400" dirty="0"/>
          </a:p>
          <a:p>
            <a:endParaRPr lang="pl-PL" sz="4400" b="1" dirty="0"/>
          </a:p>
        </p:txBody>
      </p:sp>
      <p:pic>
        <p:nvPicPr>
          <p:cNvPr id="1026" name="Picture 2" descr="C:\Users\dobajk\Desktop\header_b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59533" cy="1142984"/>
          </a:xfrm>
          <a:prstGeom prst="rect">
            <a:avLst/>
          </a:prstGeom>
          <a:noFill/>
        </p:spPr>
      </p:pic>
      <p:pic>
        <p:nvPicPr>
          <p:cNvPr id="1027" name="Picture 3" descr="C:\Users\dobajk\Desktop\PNG-herb_powiatu_n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214290"/>
            <a:ext cx="792093" cy="857256"/>
          </a:xfrm>
          <a:prstGeom prst="rect">
            <a:avLst/>
          </a:prstGeom>
          <a:noFill/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" y="2832"/>
            <a:ext cx="9144000" cy="1141046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179512" y="120213"/>
            <a:ext cx="9144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l-PL" dirty="0" smtClean="0">
                <a:solidFill>
                  <a:schemeClr val="bg1"/>
                </a:solidFill>
              </a:rPr>
              <a:t>					Powiat Kielecki</a:t>
            </a:r>
          </a:p>
          <a:p>
            <a:pPr algn="ctr"/>
            <a:r>
              <a:rPr lang="pl-PL" dirty="0" smtClean="0">
                <a:solidFill>
                  <a:schemeClr val="bg1"/>
                </a:solidFill>
              </a:rPr>
              <a:t>					Starostwo Powiatowe w Kielcach</a:t>
            </a:r>
          </a:p>
          <a:p>
            <a:pPr algn="ctr"/>
            <a:r>
              <a:rPr lang="pl-PL" dirty="0" smtClean="0">
                <a:solidFill>
                  <a:schemeClr val="bg1"/>
                </a:solidFill>
              </a:rPr>
              <a:t>					ul. Wrzosowa 44, 25-211 Kielce</a:t>
            </a:r>
            <a:endParaRPr lang="pl-PL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02435"/>
            <a:ext cx="2163821" cy="1439157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402435"/>
            <a:ext cx="2411760" cy="148573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821" y="5402435"/>
            <a:ext cx="2320428" cy="1503587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249" y="5402435"/>
            <a:ext cx="2247991" cy="1485737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65"/>
            <a:ext cx="9144000" cy="1141046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48179"/>
            <a:ext cx="971600" cy="1051531"/>
          </a:xfrm>
          <a:prstGeom prst="rect">
            <a:avLst/>
          </a:prstGeom>
        </p:spPr>
      </p:pic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428600" y="1484784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pl-PL" sz="4800" b="1" dirty="0" smtClean="0"/>
              <a:t>Podstawa prawna:</a:t>
            </a:r>
          </a:p>
          <a:p>
            <a:pPr marL="0" indent="0">
              <a:buNone/>
            </a:pPr>
            <a:endParaRPr lang="pl-PL" sz="2400" b="1" dirty="0" smtClean="0"/>
          </a:p>
          <a:p>
            <a:pPr algn="just"/>
            <a:r>
              <a:rPr lang="pl-PL" sz="4000" dirty="0" smtClean="0"/>
              <a:t>ustawa </a:t>
            </a:r>
            <a:r>
              <a:rPr lang="pl-PL" sz="4000" dirty="0"/>
              <a:t>z dnia 24 kwietnia </a:t>
            </a:r>
            <a:r>
              <a:rPr lang="pl-PL" sz="4000" dirty="0" smtClean="0"/>
              <a:t>2003 r</a:t>
            </a:r>
            <a:r>
              <a:rPr lang="pl-PL" sz="4000" dirty="0"/>
              <a:t>. </a:t>
            </a:r>
            <a:r>
              <a:rPr lang="pl-PL" sz="4000" dirty="0" smtClean="0"/>
              <a:t/>
            </a:r>
            <a:br>
              <a:rPr lang="pl-PL" sz="4000" dirty="0" smtClean="0"/>
            </a:br>
            <a:r>
              <a:rPr lang="pl-PL" sz="4000" dirty="0" smtClean="0"/>
              <a:t>o działalności </a:t>
            </a:r>
            <a:r>
              <a:rPr lang="pl-PL" sz="4000" dirty="0"/>
              <a:t>pożytku publicznego </a:t>
            </a:r>
            <a:r>
              <a:rPr lang="pl-PL" sz="4000" dirty="0" smtClean="0"/>
              <a:t/>
            </a:r>
            <a:br>
              <a:rPr lang="pl-PL" sz="4000" dirty="0" smtClean="0"/>
            </a:br>
            <a:r>
              <a:rPr lang="pl-PL" sz="4000" dirty="0" smtClean="0"/>
              <a:t>i </a:t>
            </a:r>
            <a:r>
              <a:rPr lang="pl-PL" sz="4000" dirty="0"/>
              <a:t>o </a:t>
            </a:r>
            <a:r>
              <a:rPr lang="pl-PL" sz="4000" dirty="0" smtClean="0"/>
              <a:t>wolontariacie (tj. Dz.U</a:t>
            </a:r>
            <a:r>
              <a:rPr lang="pl-PL" sz="4000" dirty="0"/>
              <a:t>. z </a:t>
            </a:r>
            <a:r>
              <a:rPr lang="pl-PL" sz="4000" dirty="0" smtClean="0"/>
              <a:t>2019 r</a:t>
            </a:r>
            <a:r>
              <a:rPr lang="pl-PL" sz="4000" dirty="0"/>
              <a:t>. poz</a:t>
            </a:r>
            <a:r>
              <a:rPr lang="pl-PL" sz="4000" dirty="0" smtClean="0"/>
              <a:t>. 688 z </a:t>
            </a:r>
            <a:r>
              <a:rPr lang="pl-PL" sz="4000" dirty="0"/>
              <a:t>późn. zm.)</a:t>
            </a:r>
          </a:p>
          <a:p>
            <a:endParaRPr lang="pl-PL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65"/>
            <a:ext cx="9144000" cy="1141046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48179"/>
            <a:ext cx="971600" cy="1051531"/>
          </a:xfrm>
          <a:prstGeom prst="rect">
            <a:avLst/>
          </a:prstGeom>
        </p:spPr>
      </p:pic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pl-PL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Otwarty </a:t>
            </a:r>
            <a:r>
              <a:rPr lang="pl-PL" sz="3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konkurs ofert na wsparcie zadań publicznych </a:t>
            </a:r>
            <a:r>
              <a:rPr lang="pl-PL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z zakresu: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ü"/>
            </a:pPr>
            <a:r>
              <a:rPr lang="pl-PL" b="1" dirty="0" smtClean="0">
                <a:solidFill>
                  <a:srgbClr val="FFC000"/>
                </a:solidFill>
                <a:ea typeface="Times New Roman"/>
              </a:rPr>
              <a:t>kultury</a:t>
            </a:r>
            <a:r>
              <a:rPr lang="pl-PL" b="1" dirty="0">
                <a:solidFill>
                  <a:srgbClr val="FFC000"/>
                </a:solidFill>
                <a:ea typeface="Times New Roman"/>
              </a:rPr>
              <a:t>, </a:t>
            </a:r>
            <a:endParaRPr lang="pl-PL" b="1" dirty="0" smtClean="0">
              <a:solidFill>
                <a:srgbClr val="FFC000"/>
              </a:solidFill>
              <a:ea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ü"/>
            </a:pPr>
            <a:r>
              <a:rPr lang="pl-PL" b="1" dirty="0" smtClean="0">
                <a:solidFill>
                  <a:srgbClr val="FFC000"/>
                </a:solidFill>
                <a:ea typeface="Times New Roman"/>
              </a:rPr>
              <a:t>kultury </a:t>
            </a:r>
            <a:r>
              <a:rPr lang="pl-PL" b="1" dirty="0">
                <a:solidFill>
                  <a:srgbClr val="FFC000"/>
                </a:solidFill>
                <a:ea typeface="Times New Roman"/>
              </a:rPr>
              <a:t>fizycznej, </a:t>
            </a:r>
            <a:r>
              <a:rPr lang="pl-PL" b="1" dirty="0" smtClean="0">
                <a:solidFill>
                  <a:srgbClr val="FFC000"/>
                </a:solidFill>
                <a:ea typeface="Times New Roman"/>
              </a:rPr>
              <a:t>sportu,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ü"/>
            </a:pPr>
            <a:r>
              <a:rPr lang="pl-PL" b="1" dirty="0" smtClean="0">
                <a:solidFill>
                  <a:srgbClr val="FFC000"/>
                </a:solidFill>
                <a:ea typeface="Times New Roman"/>
              </a:rPr>
              <a:t>turystyki</a:t>
            </a:r>
          </a:p>
          <a:p>
            <a:pPr marL="0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pl-PL" b="1" dirty="0" smtClean="0">
                <a:ea typeface="Times New Roman"/>
              </a:rPr>
              <a:t>na </a:t>
            </a:r>
            <a:r>
              <a:rPr lang="pl-PL" b="1" dirty="0">
                <a:ea typeface="Times New Roman"/>
              </a:rPr>
              <a:t>2020 rok dla organizacji pozarządowych.</a:t>
            </a:r>
            <a:endParaRPr lang="pl-PL" sz="1800" dirty="0">
              <a:ea typeface="Times New Roman"/>
            </a:endParaRPr>
          </a:p>
          <a:p>
            <a:pPr marL="0" indent="0">
              <a:buNone/>
            </a:pPr>
            <a:endParaRPr lang="pl-PL" sz="2400" b="1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26895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65"/>
            <a:ext cx="9144000" cy="1141046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48179"/>
            <a:ext cx="971600" cy="1051531"/>
          </a:xfrm>
          <a:prstGeom prst="rect">
            <a:avLst/>
          </a:prstGeom>
        </p:spPr>
      </p:pic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251520" y="1123781"/>
            <a:ext cx="8712968" cy="5734219"/>
          </a:xfrm>
        </p:spPr>
        <p:txBody>
          <a:bodyPr>
            <a:normAutofit fontScale="85000" lnSpcReduction="20000"/>
          </a:bodyPr>
          <a:lstStyle/>
          <a:p>
            <a:pPr marL="0" lvl="0" indent="0" algn="ctr">
              <a:buNone/>
            </a:pPr>
            <a:r>
              <a:rPr lang="pl-PL" sz="5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ZADANIA Z ZAKRESU KULTURY</a:t>
            </a:r>
            <a:endParaRPr lang="pl-PL" sz="5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pl-PL" sz="1300" dirty="0" smtClean="0"/>
          </a:p>
          <a:p>
            <a:pPr marL="0" indent="0" algn="just">
              <a:buNone/>
            </a:pPr>
            <a:r>
              <a:rPr lang="pl-PL" dirty="0" smtClean="0"/>
              <a:t>1. Wspieranie </a:t>
            </a:r>
            <a:r>
              <a:rPr lang="pl-PL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wydarzeń historycznych </a:t>
            </a:r>
            <a:r>
              <a:rPr lang="pl-PL" dirty="0"/>
              <a:t>odbywających się na terenie Powiatu </a:t>
            </a:r>
            <a:r>
              <a:rPr lang="pl-PL" dirty="0" smtClean="0"/>
              <a:t>Kieleckiego. Na </a:t>
            </a:r>
            <a:r>
              <a:rPr lang="pl-PL" dirty="0"/>
              <a:t>realizację </a:t>
            </a:r>
            <a:r>
              <a:rPr lang="pl-PL" dirty="0" smtClean="0"/>
              <a:t>zadania przeznaczono </a:t>
            </a:r>
            <a:r>
              <a:rPr lang="pl-PL" dirty="0"/>
              <a:t>– </a:t>
            </a:r>
            <a:r>
              <a:rPr lang="pl-PL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10 </a:t>
            </a:r>
            <a:r>
              <a:rPr lang="pl-PL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000 złotych. </a:t>
            </a:r>
          </a:p>
          <a:p>
            <a:pPr marL="0" indent="0" algn="just">
              <a:buNone/>
            </a:pPr>
            <a:endParaRPr lang="pl-PL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pl-PL" dirty="0" smtClean="0"/>
              <a:t>2. Wsparcie </a:t>
            </a:r>
            <a:r>
              <a:rPr lang="pl-PL" dirty="0"/>
              <a:t>inicjatyw mających na celu podejmowanie działań związanych z  </a:t>
            </a:r>
            <a:r>
              <a:rPr lang="pl-PL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tradycją </a:t>
            </a:r>
            <a:r>
              <a:rPr lang="pl-PL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</a:t>
            </a:r>
            <a:r>
              <a:rPr lang="pl-PL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folklorem </a:t>
            </a:r>
            <a:r>
              <a:rPr lang="pl-PL" dirty="0"/>
              <a:t>Powiatu Kieleckiego poprzez opracowanie i wydruk wydawnictw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i </a:t>
            </a:r>
            <a:r>
              <a:rPr lang="pl-PL" dirty="0"/>
              <a:t>publikacji </a:t>
            </a:r>
            <a:r>
              <a:rPr lang="pl-PL" dirty="0" smtClean="0"/>
              <a:t>w </a:t>
            </a:r>
            <a:r>
              <a:rPr lang="pl-PL" dirty="0"/>
              <a:t>formie papierowej oraz elektronicznej.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Na </a:t>
            </a:r>
            <a:r>
              <a:rPr lang="pl-PL" dirty="0"/>
              <a:t>realizację zadania przeznaczono – </a:t>
            </a:r>
            <a:r>
              <a:rPr lang="pl-PL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10 </a:t>
            </a:r>
            <a:r>
              <a:rPr lang="pl-PL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000 złotych.</a:t>
            </a:r>
          </a:p>
          <a:p>
            <a:pPr marL="0" indent="0" algn="just">
              <a:buNone/>
            </a:pPr>
            <a:endParaRPr lang="pl-PL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pl-PL" dirty="0" smtClean="0"/>
              <a:t>3. Wspieranie </a:t>
            </a:r>
            <a:r>
              <a:rPr lang="pl-PL" dirty="0"/>
              <a:t>działań mających na celu </a:t>
            </a:r>
            <a:r>
              <a:rPr lang="pl-PL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popularyzację postaciami związanych z Powiatem </a:t>
            </a:r>
            <a:r>
              <a:rPr lang="pl-PL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Kieleckim</a:t>
            </a:r>
            <a:r>
              <a:rPr lang="pl-PL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pl-PL" dirty="0"/>
              <a:t> </a:t>
            </a:r>
            <a:r>
              <a:rPr lang="pl-PL" dirty="0" smtClean="0"/>
              <a:t>Na </a:t>
            </a:r>
            <a:r>
              <a:rPr lang="pl-PL" dirty="0"/>
              <a:t>realizację zadania przeznaczono – </a:t>
            </a:r>
            <a:r>
              <a:rPr lang="pl-PL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5 </a:t>
            </a:r>
            <a:r>
              <a:rPr lang="pl-PL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000 złotych. </a:t>
            </a:r>
            <a:endParaRPr lang="pl-PL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6895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65"/>
            <a:ext cx="9144000" cy="1141046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48179"/>
            <a:ext cx="971600" cy="1051531"/>
          </a:xfrm>
          <a:prstGeom prst="rect">
            <a:avLst/>
          </a:prstGeom>
        </p:spPr>
      </p:pic>
      <p:pic>
        <p:nvPicPr>
          <p:cNvPr id="2" name="Symbol zastępczy zawartości 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10013"/>
            <a:ext cx="3537200" cy="4681728"/>
          </a:xfr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5" y="1484784"/>
            <a:ext cx="3467341" cy="2600506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089" y="3717032"/>
            <a:ext cx="3467341" cy="2600506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>
            <a:off x="755576" y="6420147"/>
            <a:ext cx="8082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/>
              <a:t>Widowisko historyczne ,,Szlakiem wrześniowej chwały Oręża Polskiego 1939-2019”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9717873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65"/>
            <a:ext cx="9144000" cy="1141046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48179"/>
            <a:ext cx="971600" cy="1051531"/>
          </a:xfrm>
          <a:prstGeom prst="rect">
            <a:avLst/>
          </a:prstGeom>
        </p:spPr>
      </p:pic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760640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pl-PL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ZADANIA Z ZAKRESU KULTURY FIZYCZNEJ I SPORTU </a:t>
            </a:r>
            <a:endParaRPr lang="pl-PL" sz="40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 algn="just">
              <a:buNone/>
            </a:pPr>
            <a:r>
              <a:rPr lang="pl-PL" sz="2500" dirty="0" smtClean="0"/>
              <a:t>1. Dofinansowanie </a:t>
            </a:r>
            <a:r>
              <a:rPr lang="pl-PL" sz="2500" dirty="0"/>
              <a:t>działań mających na celu </a:t>
            </a:r>
            <a:r>
              <a:rPr lang="pl-PL" sz="25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organizację czynnego wypoczynku </a:t>
            </a:r>
            <a:r>
              <a:rPr lang="pl-PL" sz="2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</a:t>
            </a:r>
            <a:r>
              <a:rPr lang="pl-PL" sz="25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czasie wakacji </a:t>
            </a:r>
            <a:r>
              <a:rPr lang="pl-PL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(lipiec – sierpień) </a:t>
            </a:r>
            <a:r>
              <a:rPr lang="pl-PL" sz="25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dla dzieci </a:t>
            </a:r>
            <a:r>
              <a:rPr lang="pl-PL" sz="2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</a:t>
            </a:r>
            <a:r>
              <a:rPr lang="pl-PL" sz="25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młodzieży </a:t>
            </a:r>
            <a:r>
              <a:rPr lang="pl-PL" sz="2500" dirty="0"/>
              <a:t>na terenie Powiatu Kieleckiego </a:t>
            </a:r>
            <a:r>
              <a:rPr lang="pl-PL" sz="25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elementami </a:t>
            </a:r>
            <a:r>
              <a:rPr lang="pl-PL" sz="2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różnych dyscyplin </a:t>
            </a:r>
            <a:r>
              <a:rPr lang="pl-PL" sz="25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sportowych</a:t>
            </a:r>
            <a:r>
              <a:rPr lang="pl-PL" sz="2500" dirty="0"/>
              <a:t> </a:t>
            </a:r>
            <a:r>
              <a:rPr lang="pl-PL" sz="2500" dirty="0" smtClean="0"/>
              <a:t>(nie </a:t>
            </a:r>
            <a:r>
              <a:rPr lang="pl-PL" sz="2500" dirty="0"/>
              <a:t>dotyczy wypoczynku </a:t>
            </a:r>
            <a:r>
              <a:rPr lang="pl-PL" sz="2500" dirty="0" smtClean="0"/>
              <a:t/>
            </a:r>
            <a:br>
              <a:rPr lang="pl-PL" sz="2500" dirty="0" smtClean="0"/>
            </a:br>
            <a:r>
              <a:rPr lang="pl-PL" sz="2500" dirty="0" smtClean="0"/>
              <a:t>w </a:t>
            </a:r>
            <a:r>
              <a:rPr lang="pl-PL" sz="2500" dirty="0"/>
              <a:t>formie obozów). Na realizację zadania przeznaczono – </a:t>
            </a:r>
            <a:r>
              <a:rPr lang="pl-PL" sz="25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6 </a:t>
            </a:r>
            <a:r>
              <a:rPr lang="pl-PL" sz="2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000 złotych.</a:t>
            </a:r>
          </a:p>
          <a:p>
            <a:pPr marL="0" lvl="0" indent="0" algn="just">
              <a:buNone/>
            </a:pPr>
            <a:r>
              <a:rPr lang="pl-PL" sz="2500" dirty="0" smtClean="0"/>
              <a:t>2. Dofinansowanie  </a:t>
            </a:r>
            <a:r>
              <a:rPr lang="pl-PL" sz="25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imprez sportowych</a:t>
            </a:r>
            <a:r>
              <a:rPr lang="pl-PL" sz="2500" dirty="0"/>
              <a:t> na terenie Powiatu Kieleckiego </a:t>
            </a:r>
            <a:r>
              <a:rPr lang="pl-PL" sz="25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mających na celu integrację  mieszkańców </a:t>
            </a:r>
            <a:r>
              <a:rPr lang="pl-PL" sz="2500" dirty="0"/>
              <a:t>Powiatu Kieleckiego. Na realizację zadania przeznaczono – </a:t>
            </a:r>
            <a:r>
              <a:rPr lang="pl-PL" sz="25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14 </a:t>
            </a:r>
            <a:r>
              <a:rPr lang="pl-PL" sz="2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000 złotych.</a:t>
            </a:r>
            <a:endParaRPr lang="pl-PL" sz="25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6895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65"/>
            <a:ext cx="9144000" cy="1141046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48179"/>
            <a:ext cx="971600" cy="1051531"/>
          </a:xfrm>
          <a:prstGeom prst="rect">
            <a:avLst/>
          </a:prstGeom>
        </p:spPr>
      </p:pic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68760"/>
            <a:ext cx="3744416" cy="4608512"/>
          </a:xfr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540" y="1326506"/>
            <a:ext cx="3907163" cy="2441977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7" y="3971148"/>
            <a:ext cx="3907163" cy="2441977"/>
          </a:xfrm>
          <a:prstGeom prst="rect">
            <a:avLst/>
          </a:prstGeom>
        </p:spPr>
      </p:pic>
      <p:sp>
        <p:nvSpPr>
          <p:cNvPr id="11" name="pole tekstowe 10"/>
          <p:cNvSpPr txBox="1"/>
          <p:nvPr/>
        </p:nvSpPr>
        <p:spPr>
          <a:xfrm>
            <a:off x="743452" y="6507718"/>
            <a:ext cx="76570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/>
              <a:t>Organizacja 30. Międzynarodowego Wyścigu Kolarskiego ,,Solidarności” i Olimpijczyków</a:t>
            </a:r>
            <a:endParaRPr lang="pl-PL" sz="1600" b="1" dirty="0"/>
          </a:p>
        </p:txBody>
      </p:sp>
    </p:spTree>
    <p:extLst>
      <p:ext uri="{BB962C8B-B14F-4D97-AF65-F5344CB8AC3E}">
        <p14:creationId xmlns:p14="http://schemas.microsoft.com/office/powerpoint/2010/main" val="37236685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65"/>
            <a:ext cx="9144000" cy="1141046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48179"/>
            <a:ext cx="971600" cy="1051531"/>
          </a:xfrm>
          <a:prstGeom prst="rect">
            <a:avLst/>
          </a:prstGeom>
        </p:spPr>
      </p:pic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78904" y="1153509"/>
            <a:ext cx="8579296" cy="5661248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pl-PL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ZADANIA Z ZAKRESU TURYSTYKI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l-PL" dirty="0" smtClean="0"/>
              <a:t>Dofinansowanie </a:t>
            </a:r>
            <a:r>
              <a:rPr lang="pl-PL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imprez promujących atrakcje turystyczne</a:t>
            </a:r>
            <a:r>
              <a:rPr lang="pl-PL" dirty="0"/>
              <a:t> Powiatu </a:t>
            </a:r>
            <a:r>
              <a:rPr lang="pl-PL" dirty="0" smtClean="0"/>
              <a:t>Kieleckiego oraz </a:t>
            </a:r>
            <a:r>
              <a:rPr lang="pl-PL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propagujących </a:t>
            </a:r>
            <a:r>
              <a:rPr lang="pl-PL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zdrowy styl życia </a:t>
            </a:r>
            <a:r>
              <a:rPr lang="pl-PL" dirty="0"/>
              <a:t>na terenie Powiatu Kieleckiego. Na realizację zadania przeznaczono – </a:t>
            </a:r>
            <a:r>
              <a:rPr lang="pl-PL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10 </a:t>
            </a:r>
            <a:r>
              <a:rPr lang="pl-PL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000 złotych.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l-PL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Wspieranie </a:t>
            </a:r>
            <a:r>
              <a:rPr lang="pl-PL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publikacji związanych z atrakcjami turystycznymi </a:t>
            </a:r>
            <a:r>
              <a:rPr lang="pl-PL" dirty="0"/>
              <a:t>Powiatu </a:t>
            </a:r>
            <a:r>
              <a:rPr lang="pl-PL" dirty="0" smtClean="0"/>
              <a:t>Kieleckiego. </a:t>
            </a:r>
            <a:br>
              <a:rPr lang="pl-PL" dirty="0" smtClean="0"/>
            </a:br>
            <a:r>
              <a:rPr lang="pl-PL" dirty="0" smtClean="0"/>
              <a:t>Na </a:t>
            </a:r>
            <a:r>
              <a:rPr lang="pl-PL" dirty="0"/>
              <a:t>realizację zadania przeznaczono – </a:t>
            </a:r>
            <a:r>
              <a:rPr lang="pl-PL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  <a:r>
              <a:rPr lang="pl-PL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500 złotych.</a:t>
            </a:r>
            <a:endParaRPr lang="pl-PL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6895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65"/>
            <a:ext cx="9144000" cy="1141046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48179"/>
            <a:ext cx="971600" cy="1051531"/>
          </a:xfrm>
          <a:prstGeom prst="rect">
            <a:avLst/>
          </a:prstGeom>
        </p:spPr>
      </p:pic>
      <p:pic>
        <p:nvPicPr>
          <p:cNvPr id="3" name="Symbol zastępczy zawartości 2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712" y="3789040"/>
            <a:ext cx="3171447" cy="2140146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871" y="1354627"/>
            <a:ext cx="3168529" cy="2074373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870" y="3789040"/>
            <a:ext cx="3168529" cy="2111334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354627"/>
            <a:ext cx="3168529" cy="2113384"/>
          </a:xfrm>
          <a:prstGeom prst="rect">
            <a:avLst/>
          </a:prstGeom>
        </p:spPr>
      </p:pic>
      <p:sp>
        <p:nvSpPr>
          <p:cNvPr id="13" name="pole tekstowe 12"/>
          <p:cNvSpPr txBox="1"/>
          <p:nvPr/>
        </p:nvSpPr>
        <p:spPr>
          <a:xfrm>
            <a:off x="2693152" y="6196662"/>
            <a:ext cx="3757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latin typeface="+mj-lt"/>
                <a:ea typeface="Times New Roman"/>
              </a:rPr>
              <a:t>XX Świętokrzyski Rajd Pielgrzymkowy</a:t>
            </a:r>
            <a:endParaRPr lang="pl-PL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88711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65"/>
            <a:ext cx="9144000" cy="1141046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48179"/>
            <a:ext cx="971600" cy="1051531"/>
          </a:xfrm>
          <a:prstGeom prst="rect">
            <a:avLst/>
          </a:prstGeom>
        </p:spPr>
      </p:pic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467544" y="1123782"/>
            <a:ext cx="8219256" cy="573421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pl-PL" sz="6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TERMIN I WARUNKI SKŁADANIA OFERT</a:t>
            </a:r>
          </a:p>
          <a:p>
            <a:pPr marL="0" indent="0">
              <a:buNone/>
            </a:pPr>
            <a:endParaRPr lang="pl-PL" sz="6500" dirty="0" smtClean="0"/>
          </a:p>
          <a:p>
            <a:pPr marL="0" indent="0" algn="just">
              <a:buNone/>
            </a:pPr>
            <a:r>
              <a:rPr lang="pl-PL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Warunkiem </a:t>
            </a:r>
            <a:r>
              <a:rPr lang="pl-PL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przystąpienia do konkursu </a:t>
            </a:r>
            <a:r>
              <a:rPr lang="pl-PL" sz="4400" dirty="0"/>
              <a:t>jest złożenie oferty </a:t>
            </a:r>
            <a:r>
              <a:rPr lang="pl-PL" sz="4400" dirty="0" smtClean="0"/>
              <a:t/>
            </a:r>
            <a:br>
              <a:rPr lang="pl-PL" sz="4400" dirty="0" smtClean="0"/>
            </a:br>
            <a:r>
              <a:rPr lang="pl-PL" sz="4400" dirty="0" smtClean="0"/>
              <a:t>w </a:t>
            </a:r>
            <a:r>
              <a:rPr lang="pl-PL" sz="4400" dirty="0"/>
              <a:t>zaklejonej </a:t>
            </a:r>
            <a:r>
              <a:rPr lang="pl-PL" sz="4400" dirty="0" smtClean="0"/>
              <a:t>i </a:t>
            </a:r>
            <a:r>
              <a:rPr lang="pl-PL" sz="4400" dirty="0"/>
              <a:t>opieczętowanej kopercie z dopiskiem „Konkurs ofert z zakresu turystyki /  kultury / sportu – pożytek </a:t>
            </a:r>
            <a:r>
              <a:rPr lang="pl-PL" sz="4400" dirty="0" smtClean="0"/>
              <a:t>publiczny”.</a:t>
            </a:r>
          </a:p>
          <a:p>
            <a:pPr algn="just"/>
            <a:endParaRPr lang="pl-PL" sz="4400" dirty="0" smtClean="0"/>
          </a:p>
          <a:p>
            <a:pPr marL="0" indent="0" algn="just">
              <a:buNone/>
            </a:pPr>
            <a:r>
              <a:rPr lang="pl-PL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Miejsce </a:t>
            </a:r>
            <a:r>
              <a:rPr lang="pl-PL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sposób składania wniosków:</a:t>
            </a:r>
          </a:p>
          <a:p>
            <a:pPr algn="just">
              <a:buFont typeface="Wingdings" pitchFamily="2" charset="2"/>
              <a:buChar char="Ø"/>
            </a:pPr>
            <a:r>
              <a:rPr lang="pl-PL" sz="4400" b="1" dirty="0" smtClean="0"/>
              <a:t>Biuro </a:t>
            </a:r>
            <a:r>
              <a:rPr lang="pl-PL" sz="4400" b="1" dirty="0"/>
              <a:t>Obsługi Klienta Starostwa Powiatowego w </a:t>
            </a:r>
            <a:r>
              <a:rPr lang="pl-PL" sz="4400" b="1" dirty="0" smtClean="0"/>
              <a:t>Kielcach</a:t>
            </a:r>
            <a:r>
              <a:rPr lang="pl-PL" sz="4400" dirty="0" smtClean="0"/>
              <a:t>, </a:t>
            </a:r>
            <a:br>
              <a:rPr lang="pl-PL" sz="4400" dirty="0" smtClean="0"/>
            </a:br>
            <a:r>
              <a:rPr lang="pl-PL" sz="4400" dirty="0" smtClean="0"/>
              <a:t>ul</a:t>
            </a:r>
            <a:r>
              <a:rPr lang="pl-PL" sz="4400" dirty="0"/>
              <a:t>. Wrzosowa 44, </a:t>
            </a:r>
            <a:r>
              <a:rPr lang="pl-PL" sz="4400" dirty="0" smtClean="0"/>
              <a:t>25-211 </a:t>
            </a:r>
            <a:r>
              <a:rPr lang="pl-PL" sz="4400" dirty="0"/>
              <a:t>Kielce, poziom 0, w godz. </a:t>
            </a:r>
            <a:r>
              <a:rPr lang="pl-PL" sz="4400" dirty="0" smtClean="0"/>
              <a:t>7.00-15.15</a:t>
            </a:r>
            <a:r>
              <a:rPr lang="pl-PL" sz="4400" dirty="0"/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pl-PL" sz="4400" b="1" dirty="0" smtClean="0"/>
              <a:t>za </a:t>
            </a:r>
            <a:r>
              <a:rPr lang="pl-PL" sz="4400" b="1" dirty="0"/>
              <a:t>pośrednictwem poczty</a:t>
            </a:r>
            <a:r>
              <a:rPr lang="pl-PL" sz="4400" dirty="0"/>
              <a:t> na adres: Starostwa Powiatowego </a:t>
            </a:r>
            <a:r>
              <a:rPr lang="pl-PL" sz="4400" dirty="0" smtClean="0"/>
              <a:t/>
            </a:r>
            <a:br>
              <a:rPr lang="pl-PL" sz="4400" dirty="0" smtClean="0"/>
            </a:br>
            <a:r>
              <a:rPr lang="pl-PL" sz="4400" dirty="0" smtClean="0"/>
              <a:t>w </a:t>
            </a:r>
            <a:r>
              <a:rPr lang="pl-PL" sz="4400" dirty="0"/>
              <a:t>Kielcach, </a:t>
            </a:r>
            <a:r>
              <a:rPr lang="pl-PL" sz="4400" dirty="0" smtClean="0"/>
              <a:t>ul</a:t>
            </a:r>
            <a:r>
              <a:rPr lang="pl-PL" sz="4400" dirty="0"/>
              <a:t>. Wrzosowa 44, 25-211 Kielce, z dopiskiem na kopercie ,,nie otwierać Pożytek Publiczny”.</a:t>
            </a:r>
          </a:p>
          <a:p>
            <a:pPr marL="0" indent="0" algn="just">
              <a:buNone/>
            </a:pPr>
            <a:endParaRPr lang="pl-PL" sz="4400" dirty="0"/>
          </a:p>
          <a:p>
            <a:pPr marL="0" indent="0" algn="just">
              <a:buNone/>
            </a:pPr>
            <a:r>
              <a:rPr lang="pl-PL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Ofertę </a:t>
            </a:r>
            <a:r>
              <a:rPr lang="pl-PL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należy złożyć do dnia </a:t>
            </a:r>
            <a:r>
              <a:rPr lang="pl-PL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10.03.2020 r</a:t>
            </a:r>
            <a:r>
              <a:rPr lang="pl-PL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/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26895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444"/>
            <a:ext cx="9144000" cy="762260"/>
          </a:xfrm>
        </p:spPr>
        <p:txBody>
          <a:bodyPr>
            <a:noAutofit/>
          </a:bodyPr>
          <a:lstStyle/>
          <a:p>
            <a:r>
              <a:rPr lang="pl-PL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WZÓR PRAWIDŁOWO WYPEŁNIONEJ OFERTY</a:t>
            </a:r>
            <a:endParaRPr lang="pl-PL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3" y="836712"/>
            <a:ext cx="4392819" cy="5904656"/>
          </a:xfrm>
        </p:spPr>
      </p:pic>
      <p:pic>
        <p:nvPicPr>
          <p:cNvPr id="9" name="Symbol zastępczy zawartości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365" y="836712"/>
            <a:ext cx="4464496" cy="5904656"/>
          </a:xfrm>
        </p:spPr>
      </p:pic>
    </p:spTree>
    <p:extLst>
      <p:ext uri="{BB962C8B-B14F-4D97-AF65-F5344CB8AC3E}">
        <p14:creationId xmlns:p14="http://schemas.microsoft.com/office/powerpoint/2010/main" val="34199360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444"/>
            <a:ext cx="9144000" cy="762260"/>
          </a:xfrm>
        </p:spPr>
        <p:txBody>
          <a:bodyPr>
            <a:noAutofit/>
          </a:bodyPr>
          <a:lstStyle/>
          <a:p>
            <a:r>
              <a:rPr lang="pl-PL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WZÓR PRAWIDŁOWO WYPEŁNIONEJ OFERTY</a:t>
            </a:r>
            <a:endParaRPr lang="pl-PL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36712"/>
            <a:ext cx="4464496" cy="5904656"/>
          </a:xfrm>
        </p:spPr>
      </p:pic>
      <p:pic>
        <p:nvPicPr>
          <p:cNvPr id="10" name="Symbol zastępczy zawartości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836712"/>
            <a:ext cx="4392488" cy="5887986"/>
          </a:xfrm>
        </p:spPr>
      </p:pic>
    </p:spTree>
    <p:extLst>
      <p:ext uri="{BB962C8B-B14F-4D97-AF65-F5344CB8AC3E}">
        <p14:creationId xmlns:p14="http://schemas.microsoft.com/office/powerpoint/2010/main" val="22961390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444"/>
            <a:ext cx="9144000" cy="762260"/>
          </a:xfrm>
        </p:spPr>
        <p:txBody>
          <a:bodyPr>
            <a:noAutofit/>
          </a:bodyPr>
          <a:lstStyle/>
          <a:p>
            <a:r>
              <a:rPr lang="pl-PL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WZÓR PRAWIDŁOWO WYPEŁNIONEJ OFERTY</a:t>
            </a:r>
            <a:endParaRPr lang="pl-PL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18561"/>
            <a:ext cx="4320480" cy="5922807"/>
          </a:xfrm>
        </p:spPr>
      </p:pic>
      <p:pic>
        <p:nvPicPr>
          <p:cNvPr id="11" name="Symbol zastępczy zawartości 10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36712"/>
            <a:ext cx="4392488" cy="5904656"/>
          </a:xfrm>
        </p:spPr>
      </p:pic>
    </p:spTree>
    <p:extLst>
      <p:ext uri="{BB962C8B-B14F-4D97-AF65-F5344CB8AC3E}">
        <p14:creationId xmlns:p14="http://schemas.microsoft.com/office/powerpoint/2010/main" val="5181670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444"/>
            <a:ext cx="9144000" cy="618244"/>
          </a:xfrm>
        </p:spPr>
        <p:txBody>
          <a:bodyPr>
            <a:noAutofit/>
          </a:bodyPr>
          <a:lstStyle/>
          <a:p>
            <a:r>
              <a:rPr lang="pl-PL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WZÓR PRAWIDŁOWO WYPEŁNIONEGO SPRAWOZDANIA</a:t>
            </a:r>
            <a:endParaRPr lang="pl-PL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92696"/>
            <a:ext cx="4392488" cy="6048672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363" y="692696"/>
            <a:ext cx="4509133" cy="6048672"/>
          </a:xfrm>
        </p:spPr>
      </p:pic>
    </p:spTree>
    <p:extLst>
      <p:ext uri="{BB962C8B-B14F-4D97-AF65-F5344CB8AC3E}">
        <p14:creationId xmlns:p14="http://schemas.microsoft.com/office/powerpoint/2010/main" val="42305674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pl-PL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WZÓR PRAWIDŁOWO WYPEŁNIONEGO SPRAWOZDANIA</a:t>
            </a:r>
            <a:endParaRPr lang="pl-PL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124744"/>
            <a:ext cx="5328592" cy="5616625"/>
          </a:xfrm>
        </p:spPr>
      </p:pic>
    </p:spTree>
    <p:extLst>
      <p:ext uri="{BB962C8B-B14F-4D97-AF65-F5344CB8AC3E}">
        <p14:creationId xmlns:p14="http://schemas.microsoft.com/office/powerpoint/2010/main" val="19091471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9637"/>
            <a:ext cx="9144000" cy="634082"/>
          </a:xfrm>
        </p:spPr>
        <p:txBody>
          <a:bodyPr>
            <a:noAutofit/>
          </a:bodyPr>
          <a:lstStyle/>
          <a:p>
            <a:r>
              <a:rPr lang="pl-PL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WZÓR UPROSZCZONEJ OFERTY REALIZACJI ZADANIA</a:t>
            </a:r>
            <a:endParaRPr lang="pl-PL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20688"/>
            <a:ext cx="4316389" cy="5760640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20688"/>
            <a:ext cx="4392488" cy="5760640"/>
          </a:xfrm>
        </p:spPr>
      </p:pic>
    </p:spTree>
    <p:extLst>
      <p:ext uri="{BB962C8B-B14F-4D97-AF65-F5344CB8AC3E}">
        <p14:creationId xmlns:p14="http://schemas.microsoft.com/office/powerpoint/2010/main" val="38245436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359" y="0"/>
            <a:ext cx="9144000" cy="490066"/>
          </a:xfrm>
        </p:spPr>
        <p:txBody>
          <a:bodyPr>
            <a:noAutofit/>
          </a:bodyPr>
          <a:lstStyle/>
          <a:p>
            <a:r>
              <a:rPr lang="pl-PL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WZÓR UPROSZCZONEJ OFERTY REALIZACJI ZADANIA</a:t>
            </a:r>
            <a:endParaRPr lang="pl-PL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548680"/>
            <a:ext cx="4536504" cy="6067174"/>
          </a:xfrm>
        </p:spPr>
      </p:pic>
    </p:spTree>
    <p:extLst>
      <p:ext uri="{BB962C8B-B14F-4D97-AF65-F5344CB8AC3E}">
        <p14:creationId xmlns:p14="http://schemas.microsoft.com/office/powerpoint/2010/main" val="42616086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71302"/>
            <a:ext cx="9144000" cy="490066"/>
          </a:xfrm>
        </p:spPr>
        <p:txBody>
          <a:bodyPr>
            <a:noAutofit/>
          </a:bodyPr>
          <a:lstStyle/>
          <a:p>
            <a:r>
              <a:rPr lang="pl-PL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WZÓR UPROSZCZONEGO </a:t>
            </a:r>
            <a:r>
              <a:rPr lang="pl-PL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pl-PL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PRAWOZDANIA Z REALIZACJI ZADANIA PUBLICZNEGO</a:t>
            </a:r>
            <a:endParaRPr lang="pl-PL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08720"/>
            <a:ext cx="4392488" cy="5821764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982" y="908720"/>
            <a:ext cx="4309505" cy="580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733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65"/>
            <a:ext cx="9144000" cy="1141046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48179"/>
            <a:ext cx="971600" cy="1051531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80928"/>
            <a:ext cx="8229600" cy="1143000"/>
          </a:xfrm>
        </p:spPr>
        <p:txBody>
          <a:bodyPr>
            <a:normAutofit/>
          </a:bodyPr>
          <a:lstStyle/>
          <a:p>
            <a:r>
              <a:rPr lang="pl-PL" sz="6600" b="1" dirty="0" smtClean="0"/>
              <a:t>Dziękuję za uwagę</a:t>
            </a:r>
            <a:endParaRPr lang="pl-PL" sz="6600" b="1" dirty="0"/>
          </a:p>
        </p:txBody>
      </p:sp>
    </p:spTree>
    <p:extLst>
      <p:ext uri="{BB962C8B-B14F-4D97-AF65-F5344CB8AC3E}">
        <p14:creationId xmlns:p14="http://schemas.microsoft.com/office/powerpoint/2010/main" val="4351232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2157</TotalTime>
  <Words>219</Words>
  <Application>Microsoft Office PowerPoint</Application>
  <PresentationFormat>Pokaz na ekranie (4:3)</PresentationFormat>
  <Paragraphs>46</Paragraphs>
  <Slides>19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0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WZÓR PRAWIDŁOWO WYPEŁNIONEJ OFERTY</vt:lpstr>
      <vt:lpstr>WZÓR PRAWIDŁOWO WYPEŁNIONEJ OFERTY</vt:lpstr>
      <vt:lpstr>WZÓR PRAWIDŁOWO WYPEŁNIONEJ OFERTY</vt:lpstr>
      <vt:lpstr>WZÓR PRAWIDŁOWO WYPEŁNIONEGO SPRAWOZDANIA</vt:lpstr>
      <vt:lpstr>WZÓR PRAWIDŁOWO WYPEŁNIONEGO SPRAWOZDANIA</vt:lpstr>
      <vt:lpstr>WZÓR UPROSZCZONEJ OFERTY REALIZACJI ZADANIA</vt:lpstr>
      <vt:lpstr>WZÓR UPROSZCZONEJ OFERTY REALIZACJI ZADANIA</vt:lpstr>
      <vt:lpstr>WZÓR UPROSZCZONEGO SPRAWOZDANIA Z REALIZACJI ZADANIA PUBLICZNEGO</vt:lpstr>
      <vt:lpstr>Dziękuję za uwagę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dobajk</dc:creator>
  <cp:lastModifiedBy>Klaudia Siczek</cp:lastModifiedBy>
  <cp:revision>125</cp:revision>
  <dcterms:created xsi:type="dcterms:W3CDTF">2016-12-14T11:38:59Z</dcterms:created>
  <dcterms:modified xsi:type="dcterms:W3CDTF">2020-02-10T10:25:20Z</dcterms:modified>
</cp:coreProperties>
</file>