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00" r:id="rId2"/>
    <p:sldId id="438" r:id="rId3"/>
    <p:sldId id="440" r:id="rId4"/>
    <p:sldId id="439" r:id="rId5"/>
    <p:sldId id="441" r:id="rId6"/>
    <p:sldId id="403" r:id="rId7"/>
    <p:sldId id="442" r:id="rId8"/>
    <p:sldId id="444" r:id="rId9"/>
    <p:sldId id="423" r:id="rId10"/>
    <p:sldId id="402" r:id="rId11"/>
    <p:sldId id="404" r:id="rId12"/>
    <p:sldId id="406" r:id="rId13"/>
    <p:sldId id="407" r:id="rId14"/>
    <p:sldId id="410" r:id="rId15"/>
    <p:sldId id="413" r:id="rId16"/>
    <p:sldId id="443" r:id="rId17"/>
    <p:sldId id="422" r:id="rId18"/>
    <p:sldId id="425" r:id="rId19"/>
    <p:sldId id="415" r:id="rId20"/>
    <p:sldId id="435" r:id="rId21"/>
    <p:sldId id="436" r:id="rId22"/>
    <p:sldId id="437" r:id="rId23"/>
    <p:sldId id="428" r:id="rId24"/>
    <p:sldId id="311" r:id="rId25"/>
    <p:sldId id="426" r:id="rId26"/>
  </p:sldIdLst>
  <p:sldSz cx="12192000" cy="6858000"/>
  <p:notesSz cx="6808788" cy="99409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D9D9D9"/>
    <a:srgbClr val="D34C4C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 autoAdjust="0"/>
  </p:normalViewPr>
  <p:slideViewPr>
    <p:cSldViewPr snapToGrid="0">
      <p:cViewPr varScale="1">
        <p:scale>
          <a:sx n="79" d="100"/>
          <a:sy n="79" d="100"/>
        </p:scale>
        <p:origin x="864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98C72-7186-486C-9950-99B3B2F504EB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C5549-26D2-4E3C-B27C-6FE21F8406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8572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96AF7-CA59-44B2-9BD6-91DAB2E560DE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23717-5E90-4F03-9C8A-3BB724D062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04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075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5538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8654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0155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2483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1836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051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0685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3126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4142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1211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076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9993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5356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6301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6780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9130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8229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A81E90-8A05-491F-BEF0-FDE17FA127FB}" type="slidenum">
              <a:rPr lang="pl-PL" smtClean="0"/>
              <a:pPr>
                <a:defRPr/>
              </a:pPr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105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5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73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016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2632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613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14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888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62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646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007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3761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 userDrawn="1"/>
        </p:nvSpPr>
        <p:spPr>
          <a:xfrm>
            <a:off x="1" y="1016000"/>
            <a:ext cx="12192000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 userDrawn="1"/>
        </p:nvSpPr>
        <p:spPr>
          <a:xfrm>
            <a:off x="1" y="792163"/>
            <a:ext cx="12192000" cy="11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0" name="Obraz 2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147" y="119207"/>
            <a:ext cx="1227113" cy="568181"/>
          </a:xfrm>
          <a:prstGeom prst="rect">
            <a:avLst/>
          </a:prstGeom>
        </p:spPr>
      </p:pic>
      <p:sp>
        <p:nvSpPr>
          <p:cNvPr id="7" name="Symbol zastępczy zawartości 6"/>
          <p:cNvSpPr>
            <a:spLocks noGrp="1"/>
          </p:cNvSpPr>
          <p:nvPr>
            <p:ph sz="quarter" idx="13"/>
          </p:nvPr>
        </p:nvSpPr>
        <p:spPr>
          <a:xfrm>
            <a:off x="236538" y="1161026"/>
            <a:ext cx="11556722" cy="5110548"/>
          </a:xfrm>
        </p:spPr>
        <p:txBody>
          <a:bodyPr/>
          <a:lstStyle>
            <a:lvl1pPr marL="0" indent="0">
              <a:buNone/>
              <a:defRPr lang="pl-PL" dirty="0" smtClean="0"/>
            </a:lvl1pPr>
            <a:lvl2pPr marL="457200" indent="0">
              <a:buNone/>
              <a:defRPr lang="pl-PL" dirty="0" smtClean="0"/>
            </a:lvl2pPr>
            <a:lvl3pPr marL="914400" indent="0">
              <a:buNone/>
              <a:defRPr lang="pl-PL" dirty="0" smtClean="0"/>
            </a:lvl3pPr>
            <a:lvl4pPr marL="1371600" indent="0">
              <a:buNone/>
              <a:defRPr lang="pl-PL" dirty="0" smtClean="0"/>
            </a:lvl4pPr>
            <a:lvl5pPr marL="1828800" indent="0">
              <a:buNone/>
              <a:defRPr lang="pl-PL" dirty="0"/>
            </a:lvl5pPr>
          </a:lstStyle>
          <a:p>
            <a:pPr lvl="0"/>
            <a:endParaRPr lang="pl-PL" dirty="0"/>
          </a:p>
        </p:txBody>
      </p:sp>
      <p:pic>
        <p:nvPicPr>
          <p:cNvPr id="12" name="Obraz 1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26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F7804-41AB-4D7F-AD93-B69BBD8F3700}" type="datetimeFigureOut">
              <a:rPr lang="pl-PL" smtClean="0"/>
              <a:t>2020-02-11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140870" y="-225408"/>
            <a:ext cx="1896020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://www.rodo.niw.gov.pl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hyperlink" Target="http://www.twitter.com/niwcrso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hyperlink" Target="http://www.facebook.com/narodowyinstytutwolnosci/" TargetMode="External"/><Relationship Id="rId5" Type="http://schemas.openxmlformats.org/officeDocument/2006/relationships/image" Target="../media/image18.jpe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hyperlink" Target="mailto:proo@niw.gov.p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073" y="3029386"/>
            <a:ext cx="2218671" cy="165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3502025" y="0"/>
            <a:ext cx="1476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pic>
        <p:nvPicPr>
          <p:cNvPr id="23556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4878" y="5107237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pole tekstowe 10"/>
          <p:cNvSpPr txBox="1">
            <a:spLocks noChangeArrowheads="1"/>
          </p:cNvSpPr>
          <p:nvPr/>
        </p:nvSpPr>
        <p:spPr bwMode="auto">
          <a:xfrm>
            <a:off x="2364085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/niw.gov.pl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23560" name="Obraz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572" y="5099998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pole tekstowe 11"/>
          <p:cNvSpPr txBox="1">
            <a:spLocks noChangeArrowheads="1"/>
          </p:cNvSpPr>
          <p:nvPr/>
        </p:nvSpPr>
        <p:spPr bwMode="auto">
          <a:xfrm>
            <a:off x="-13502" y="5795412"/>
            <a:ext cx="15339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narodowyinstytutwolnosci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35" y="5316635"/>
            <a:ext cx="308066" cy="252253"/>
          </a:xfrm>
          <a:prstGeom prst="rect">
            <a:avLst/>
          </a:prstGeom>
        </p:spPr>
      </p:pic>
      <p:sp>
        <p:nvSpPr>
          <p:cNvPr id="15" name="Owal 14"/>
          <p:cNvSpPr/>
          <p:nvPr/>
        </p:nvSpPr>
        <p:spPr>
          <a:xfrm>
            <a:off x="1537549" y="516423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0"/>
          <p:cNvSpPr txBox="1">
            <a:spLocks noChangeArrowheads="1"/>
          </p:cNvSpPr>
          <p:nvPr/>
        </p:nvSpPr>
        <p:spPr bwMode="auto">
          <a:xfrm>
            <a:off x="1364616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niwcrso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63" y="105949"/>
            <a:ext cx="8542337" cy="521899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9092242" y="1"/>
            <a:ext cx="3099758" cy="1380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1AAA2D03-1DB3-4574-AFB4-5349BB86D548}"/>
              </a:ext>
            </a:extLst>
          </p:cNvPr>
          <p:cNvSpPr/>
          <p:nvPr/>
        </p:nvSpPr>
        <p:spPr>
          <a:xfrm>
            <a:off x="5743977" y="5060100"/>
            <a:ext cx="460836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Kielce, 11 lutego 2020 r</a:t>
            </a:r>
            <a:r>
              <a:rPr lang="pl-PL" alt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999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Programy NIW-CRSO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603345" cy="823912"/>
          </a:xfrm>
        </p:spPr>
        <p:txBody>
          <a:bodyPr>
            <a:normAutofit/>
          </a:bodyPr>
          <a:lstStyle/>
          <a:p>
            <a:r>
              <a:rPr lang="pl-PL" sz="2200" b="0" dirty="0"/>
              <a:t>Program Fundusz Inicjatyw Obywatelskich na lata 2014–2020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839785" y="5505812"/>
            <a:ext cx="5603345" cy="823912"/>
          </a:xfrm>
        </p:spPr>
        <p:txBody>
          <a:bodyPr>
            <a:normAutofit fontScale="92500" lnSpcReduction="20000"/>
          </a:bodyPr>
          <a:lstStyle/>
          <a:p>
            <a:r>
              <a:rPr lang="pl-PL" b="0" dirty="0"/>
              <a:t>Korpus Solidarności – Program Wspierania i Rozwoju Wolontariatu Długoterminowego na lata 2018 – 2030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839786" y="3044016"/>
            <a:ext cx="5603345" cy="644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200" dirty="0"/>
              <a:t>Program Rozwoju Organizacji Obywatelskich na lata 2018-2030 PROO</a:t>
            </a:r>
          </a:p>
        </p:txBody>
      </p:sp>
      <p:pic>
        <p:nvPicPr>
          <p:cNvPr id="1028" name="Picture 4" descr="https://generator.niw.gov.pl/assets/images/logo_fio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331" y="1724926"/>
            <a:ext cx="1840963" cy="73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generator.niw.gov.pl/assets/images/logo_korp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176" y="5505812"/>
            <a:ext cx="2125270" cy="85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generator.niw.gov.pl/assets/images/logo_pro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377" y="2811394"/>
            <a:ext cx="2192869" cy="87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ostokąt 6"/>
          <p:cNvSpPr/>
          <p:nvPr/>
        </p:nvSpPr>
        <p:spPr>
          <a:xfrm>
            <a:off x="839786" y="4134896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200" dirty="0">
                <a:solidFill>
                  <a:srgbClr val="212529"/>
                </a:solidFill>
              </a:rPr>
              <a:t>Rządowy Program Wsparcia Rozwoju Organizacji Harcerskich i Skautowych na lata 2018-2030</a:t>
            </a:r>
            <a:endParaRPr lang="pl-PL" sz="2200" dirty="0"/>
          </a:p>
        </p:txBody>
      </p:sp>
      <p:pic>
        <p:nvPicPr>
          <p:cNvPr id="1034" name="Picture 10" descr="https://generator.niw.gov.pl/assets/images/logo_ROHI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331" y="4134896"/>
            <a:ext cx="2311402" cy="92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2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0"/>
            <a:ext cx="12201525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105244"/>
            <a:ext cx="10740687" cy="459743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000" dirty="0">
              <a:solidFill>
                <a:srgbClr val="C00000"/>
              </a:solidFill>
              <a:latin typeface="+mn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dirty="0">
              <a:latin typeface="+mj-lt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788" y="-96592"/>
            <a:ext cx="7341079" cy="526242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311" y="1380968"/>
            <a:ext cx="8111900" cy="581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9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9525" y="1016000"/>
            <a:ext cx="12201525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24949"/>
            <a:ext cx="11631614" cy="508335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Ramy prawne PROO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Calibri Light" pitchFamily="34" charset="0"/>
              </a:rPr>
              <a:t>Program Rozwoju Organizacji Obywatelskich na lata 2018–2030 przyjęty uchwałą nr 104/2018 Rady Ministrów </a:t>
            </a:r>
            <a:br>
              <a:rPr lang="pl-PL" altLang="pl-PL" dirty="0">
                <a:latin typeface="Calibri Light" pitchFamily="34" charset="0"/>
              </a:rPr>
            </a:br>
            <a:r>
              <a:rPr lang="pl-PL" altLang="pl-PL" dirty="0">
                <a:latin typeface="Calibri Light" pitchFamily="34" charset="0"/>
              </a:rPr>
              <a:t>z dnia 7 sierpnia 2018 roku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Calibri Light" pitchFamily="34" charset="0"/>
              </a:rPr>
              <a:t>Zgodnie z art. 23 Ustawy o NIW</a:t>
            </a:r>
            <a:r>
              <a:rPr lang="en-US" dirty="0">
                <a:latin typeface="Calibri Light" pitchFamily="34" charset="0"/>
              </a:rPr>
              <a:t> - </a:t>
            </a:r>
            <a:r>
              <a:rPr lang="pl-PL" dirty="0">
                <a:latin typeface="Calibri Light" pitchFamily="34" charset="0"/>
              </a:rPr>
              <a:t>NIW–CRSO zarządza programami wspierania rozwoju społeczeństwa obywatelskiego, które w drodze uchwały przyjmuje Rada Ministrów 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Calibri Light" pitchFamily="34" charset="0"/>
              </a:rPr>
              <a:t>Artykuł 30 ust. 4  Ustawy o NIW określa kryteria oceny merytorycznej wniosków</a:t>
            </a:r>
            <a:endParaRPr lang="en-US" dirty="0">
              <a:latin typeface="Calibri Light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pl-PL" dirty="0">
                <a:latin typeface="Calibri Light" pitchFamily="34" charset="0"/>
              </a:rPr>
              <a:t>U</a:t>
            </a:r>
            <a:r>
              <a:rPr lang="pl-PL" altLang="pl-PL" dirty="0">
                <a:latin typeface="Calibri Light" pitchFamily="34" charset="0"/>
              </a:rPr>
              <a:t>stawa z dnia 19 listopada  2009  r. o  grach  hazardowych (Dz. U. z 2018 r. poz. 165, z </a:t>
            </a:r>
            <a:r>
              <a:rPr lang="pl-PL" altLang="pl-PL" dirty="0" err="1">
                <a:latin typeface="Calibri Light" pitchFamily="34" charset="0"/>
              </a:rPr>
              <a:t>późn</a:t>
            </a:r>
            <a:r>
              <a:rPr lang="pl-PL" altLang="pl-PL" dirty="0">
                <a:latin typeface="Calibri Light" pitchFamily="34" charset="0"/>
              </a:rPr>
              <a:t>. zm.)</a:t>
            </a:r>
            <a:r>
              <a:rPr lang="en-US" altLang="pl-PL" dirty="0">
                <a:latin typeface="Calibri Light" pitchFamily="34" charset="0"/>
              </a:rPr>
              <a:t> - </a:t>
            </a:r>
            <a:r>
              <a:rPr lang="pl-PL" altLang="pl-PL" dirty="0">
                <a:latin typeface="Calibri Light" pitchFamily="34" charset="0"/>
              </a:rPr>
              <a:t>art. 88a  tworzy Fundusz Wspierania Rozwoju Społeczeństwa Obywatelskiego, którego dysponentem jest Przewodniczący Komitetu </a:t>
            </a:r>
            <a:br>
              <a:rPr lang="pl-PL" altLang="pl-PL" dirty="0">
                <a:latin typeface="Calibri Light" pitchFamily="34" charset="0"/>
              </a:rPr>
            </a:br>
            <a:r>
              <a:rPr lang="en-US" altLang="pl-PL" dirty="0">
                <a:latin typeface="Calibri Light" pitchFamily="34" charset="0"/>
              </a:rPr>
              <a:t>ds. </a:t>
            </a:r>
            <a:r>
              <a:rPr lang="en-US" altLang="pl-PL" dirty="0" err="1">
                <a:latin typeface="Calibri Light" pitchFamily="34" charset="0"/>
              </a:rPr>
              <a:t>Pożytku</a:t>
            </a:r>
            <a:r>
              <a:rPr lang="en-US" altLang="pl-PL" dirty="0">
                <a:latin typeface="Calibri Light" pitchFamily="34" charset="0"/>
              </a:rPr>
              <a:t> </a:t>
            </a:r>
            <a:r>
              <a:rPr lang="en-US" altLang="pl-PL" dirty="0" err="1">
                <a:latin typeface="Calibri Light" pitchFamily="34" charset="0"/>
              </a:rPr>
              <a:t>Publicznego</a:t>
            </a:r>
            <a:r>
              <a:rPr lang="en-US" altLang="pl-PL" dirty="0">
                <a:latin typeface="Calibri Light" pitchFamily="34" charset="0"/>
              </a:rPr>
              <a:t> </a:t>
            </a:r>
            <a:r>
              <a:rPr lang="pl-PL" altLang="pl-PL" dirty="0">
                <a:latin typeface="Calibri Light" pitchFamily="34" charset="0"/>
              </a:rPr>
              <a:t>i którego przychodem jest 4% wpływów z dopłat z gier objętych monopolem państwa. Środki </a:t>
            </a:r>
            <a:br>
              <a:rPr lang="pl-PL" altLang="pl-PL" dirty="0">
                <a:latin typeface="Calibri Light" pitchFamily="34" charset="0"/>
              </a:rPr>
            </a:br>
            <a:r>
              <a:rPr lang="pl-PL" altLang="pl-PL" dirty="0">
                <a:latin typeface="Calibri Light" pitchFamily="34" charset="0"/>
              </a:rPr>
              <a:t>te stanowi</a:t>
            </a:r>
            <a:r>
              <a:rPr lang="en-US" altLang="pl-PL" dirty="0">
                <a:latin typeface="Calibri Light" pitchFamily="34" charset="0"/>
              </a:rPr>
              <a:t>ą</a:t>
            </a:r>
            <a:r>
              <a:rPr lang="pl-PL" altLang="pl-PL" dirty="0">
                <a:latin typeface="Calibri Light" pitchFamily="34" charset="0"/>
              </a:rPr>
              <a:t> źródło finansowania realizacji Programu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Calibri Light" pitchFamily="34" charset="0"/>
              </a:rPr>
              <a:t>Zasady otwartych konkursów określane są zgodnie z Rozporządzeniem Przewodniczącego Komitetu do spraw Pożytku Publicznego z dnia 8 listopada 2018 r. w sprawie szczegółowych warunków uzyskiwania dofinansowania realizacji zadań </a:t>
            </a:r>
            <a:br>
              <a:rPr lang="pl-PL" dirty="0">
                <a:latin typeface="Calibri Light" pitchFamily="34" charset="0"/>
              </a:rPr>
            </a:br>
            <a:r>
              <a:rPr lang="pl-PL" dirty="0">
                <a:latin typeface="Calibri Light" pitchFamily="34" charset="0"/>
              </a:rPr>
              <a:t>z zakresu wspierania rozwoju społeczeństwa obywatelskiego, trybu składania wniosków oraz przekazywania środków </a:t>
            </a:r>
            <a:br>
              <a:rPr lang="pl-PL" dirty="0">
                <a:latin typeface="Calibri Light" pitchFamily="34" charset="0"/>
              </a:rPr>
            </a:br>
            <a:r>
              <a:rPr lang="pl-PL" dirty="0">
                <a:latin typeface="Calibri Light" pitchFamily="34" charset="0"/>
              </a:rPr>
              <a:t>z Funduszu Wspierania Rozwoju Społeczeństwa Obywatelskiego</a:t>
            </a:r>
            <a:r>
              <a:rPr lang="en-US" dirty="0">
                <a:latin typeface="Calibri Light" pitchFamily="34" charset="0"/>
              </a:rPr>
              <a:t> (Dz. U. </a:t>
            </a:r>
            <a:r>
              <a:rPr lang="en-US" dirty="0" err="1">
                <a:latin typeface="Calibri Light" pitchFamily="34" charset="0"/>
              </a:rPr>
              <a:t>poz</a:t>
            </a:r>
            <a:r>
              <a:rPr lang="en-US" dirty="0">
                <a:latin typeface="Calibri Light" pitchFamily="34" charset="0"/>
              </a:rPr>
              <a:t>. 2149)</a:t>
            </a:r>
            <a:endParaRPr lang="pl-PL" dirty="0">
              <a:latin typeface="Calibri Light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2000" dirty="0">
              <a:latin typeface="Calibri Light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000" dirty="0">
              <a:latin typeface="Calibri Light" pitchFamily="34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82"/>
          <a:stretch/>
        </p:blipFill>
        <p:spPr>
          <a:xfrm>
            <a:off x="11418874" y="211138"/>
            <a:ext cx="32088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91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116807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41269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177278"/>
            <a:ext cx="10740687" cy="503778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Program Rozwoju Organizacji Obywatelskich na lata 2018–2030 PROO 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1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Głównym celem Programu jest wsparcie rozwoju instytucjonalnego organizacji społeczeństwa obywatelskiego oraz zwiększenie udziału tych organizacji w życiu publicznym i upowszechnianiu demokratycznych norm obywatelskości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800" dirty="0">
              <a:solidFill>
                <a:srgbClr val="C00000"/>
              </a:solidFill>
              <a:latin typeface="+mj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Cel szczegółowy 1. </a:t>
            </a:r>
            <a:r>
              <a:rPr lang="pl-PL" altLang="pl-PL" dirty="0">
                <a:latin typeface="+mj-lt"/>
              </a:rPr>
              <a:t>Wzrost zaangażowania obywateli i organizacji obywatelskich w życie publiczne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Cel szczegółowy 2. </a:t>
            </a:r>
            <a:r>
              <a:rPr lang="pl-PL" altLang="pl-PL" dirty="0">
                <a:latin typeface="+mj-lt"/>
              </a:rPr>
              <a:t>Wzmocnienie organizacji obywatelskich w wymiarze strategicznym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Cel szczegółowy 3. </a:t>
            </a:r>
            <a:r>
              <a:rPr lang="pl-PL" altLang="pl-PL" dirty="0">
                <a:latin typeface="+mj-lt"/>
              </a:rPr>
              <a:t>Poprawa stabilności finansowej organizacji obywatelskich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800" dirty="0">
              <a:latin typeface="+mj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Planowane rezultaty programu PROO to: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Wzrost zaangażowania organizacji obywatelskich w życie publiczne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Zwiększenie dynamiki dialogu obywatelskiego w Polsce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Znacząca poprawa stabilności działania organizacji społeczeństwa obywatelskiego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Wzmocnienie organizacji, które dotychczas z uwagi na profil lub specyfikę działalności miały ograniczone możliwości korzystania ze wsparcia publicznego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Poprawa bieżącej zdolności organizacji obywatelskich do realizacji podstawowych form działalności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Wzrost stabilności finansowej organizacji pozarządowych w perspektywie wieloletniej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099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0"/>
            <a:ext cx="12201525" cy="582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24950"/>
            <a:ext cx="10767319" cy="501149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Beneficjenci PROO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Organizacje pozarządowe, o których mowa w art. 3 ust. 2 UoDPPiW, w tym w szczególności stowarzyszenia </a:t>
            </a:r>
            <a:br>
              <a:rPr lang="pl-PL" altLang="pl-PL" dirty="0">
                <a:latin typeface="+mj-lt"/>
              </a:rPr>
            </a:br>
            <a:r>
              <a:rPr lang="pl-PL" altLang="pl-PL" dirty="0">
                <a:latin typeface="+mj-lt"/>
              </a:rPr>
              <a:t>(w tym stowarzyszenia zwykłe), związki stowarzyszeń, fundacje oraz jednostki terenowe organizacji pozarządowych posiadające osobowość prawną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Osoby prawne i jednostki organizacyjne działające na podstawie przepisów o stosunku Państwa do Kościoła Katolickiego w Rzeczypospolitej Polskiej, o stosunku Państwa do innych kościołów i związków wyznaniowych oraz o gwarancjach wolności sumienia i wyznania, jeżeli ich cele statutowe obejmują prowadzenie działalności pożytku publicznego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Spółki akcyjne i spółki z ograniczoną odpowiedzialnością, które nie działają w celu osiągnięcia zysku </a:t>
            </a:r>
            <a:br>
              <a:rPr lang="pl-PL" altLang="pl-PL" dirty="0">
                <a:latin typeface="+mj-lt"/>
              </a:rPr>
            </a:br>
            <a:r>
              <a:rPr lang="pl-PL" altLang="pl-PL" dirty="0">
                <a:latin typeface="+mj-lt"/>
              </a:rPr>
              <a:t>oraz przeznaczają całość dochodu na realizację celów statutowych oraz nie przeznaczają </a:t>
            </a:r>
            <a:br>
              <a:rPr lang="pl-PL" altLang="pl-PL" dirty="0">
                <a:latin typeface="+mj-lt"/>
              </a:rPr>
            </a:br>
            <a:r>
              <a:rPr lang="pl-PL" altLang="pl-PL" dirty="0">
                <a:latin typeface="+mj-lt"/>
              </a:rPr>
              <a:t>zysku do podziału między swoich udziałowców, akcjonariuszy i pracowników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Spółdzielnie socjalne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charset="0"/>
              <a:buNone/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Dodatkowe kryteria udziału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charset="0"/>
              <a:buNone/>
            </a:pPr>
            <a:r>
              <a:rPr lang="pl-PL" altLang="pl-PL" dirty="0">
                <a:latin typeface="+mj-lt"/>
              </a:rPr>
              <a:t>Priorytet 3 i Priorytet 4 Programu PROO dedykowane są organizacjom, których dotychczasowa działalność </a:t>
            </a:r>
            <a:br>
              <a:rPr lang="pl-PL" altLang="pl-PL" dirty="0">
                <a:latin typeface="+mj-lt"/>
              </a:rPr>
            </a:br>
            <a:r>
              <a:rPr lang="pl-PL" altLang="pl-PL" dirty="0">
                <a:latin typeface="+mj-lt"/>
              </a:rPr>
              <a:t>pozwala na zakwalifikowanie ich jako media obywatelskie, organizacje strażnicze, think tanki</a:t>
            </a:r>
          </a:p>
        </p:txBody>
      </p:sp>
    </p:spTree>
    <p:extLst>
      <p:ext uri="{BB962C8B-B14F-4D97-AF65-F5344CB8AC3E}">
        <p14:creationId xmlns:p14="http://schemas.microsoft.com/office/powerpoint/2010/main" val="2001674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Grupa partnerska</a:t>
            </a:r>
            <a:endParaRPr lang="pl-PL" altLang="pl-PL" sz="1800" dirty="0">
              <a:solidFill>
                <a:srgbClr val="C00000"/>
              </a:solidFill>
              <a:latin typeface="+mj-lt"/>
            </a:endParaRP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Grupa partnerska może być tworzona przez Wnioskodawcę oraz inne podmioty uprawnione do udziału w konkursie lub podmioty nieuprawnione do udziału w Konkursie w celu współpracy przy realizacji działań przedstawionych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we wniosku 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Niedozwolone są przepływy finansowe do partnerów, którymi są podmioty nieuprawnione do udziału w konkursie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Organizacja, która złożyła wniosek jako lider grupy partnerskiej może być również członkiem nie więcej niż dwóch grup partnerskich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Lider grupy partnerskiej</a:t>
            </a:r>
            <a:endParaRPr lang="pl-PL" altLang="pl-PL" sz="2400" dirty="0">
              <a:solidFill>
                <a:srgbClr val="C00000"/>
              </a:solidFill>
            </a:endParaRP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Podmiot uprawniony do udziału w konkursie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Reprezentuje grupę na zewnątrz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Ponosi całkowitą odpowiedzialność (także finansową) za osiągnięcie zakładanych rezultatów zadania i rozliczenie dotacji</a:t>
            </a:r>
          </a:p>
          <a:p>
            <a:pPr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b="1" dirty="0">
                <a:latin typeface="+mj-lt"/>
              </a:rPr>
              <a:t>W ramach Priorytetu 5 „Wsparcie doraźne” </a:t>
            </a:r>
            <a:r>
              <a:rPr lang="pl-PL" altLang="pl-PL" sz="1800" b="1" dirty="0">
                <a:solidFill>
                  <a:srgbClr val="C00000"/>
                </a:solidFill>
                <a:latin typeface="+mj-lt"/>
              </a:rPr>
              <a:t>nie można </a:t>
            </a:r>
            <a:r>
              <a:rPr lang="pl-PL" altLang="pl-PL" sz="1800" b="1" dirty="0">
                <a:latin typeface="+mj-lt"/>
              </a:rPr>
              <a:t>składać wniosków w grupach partnerskich!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544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05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5999"/>
            <a:ext cx="12201525" cy="5973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j-lt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7" y="1212850"/>
            <a:ext cx="11631614" cy="5086350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C00000"/>
              </a:buClr>
            </a:pPr>
            <a:endParaRPr lang="en-US" dirty="0">
              <a:latin typeface="Calibri Light" pitchFamily="34" charset="0"/>
            </a:endParaRPr>
          </a:p>
          <a:p>
            <a:pPr>
              <a:buClr>
                <a:srgbClr val="C00000"/>
              </a:buClr>
            </a:pPr>
            <a:endParaRPr lang="pl-PL" sz="1700" dirty="0">
              <a:latin typeface="Calibri Light" pitchFamily="34" charset="0"/>
            </a:endParaRPr>
          </a:p>
          <a:p>
            <a:pPr>
              <a:buClr>
                <a:srgbClr val="C00000"/>
              </a:buClr>
            </a:pPr>
            <a:endParaRPr lang="pl-PL" sz="1700" dirty="0">
              <a:latin typeface="Calibri Light" pitchFamily="34" charset="0"/>
            </a:endParaRPr>
          </a:p>
        </p:txBody>
      </p:sp>
      <p:grpSp>
        <p:nvGrpSpPr>
          <p:cNvPr id="10" name="Kanwa 70"/>
          <p:cNvGrpSpPr/>
          <p:nvPr/>
        </p:nvGrpSpPr>
        <p:grpSpPr>
          <a:xfrm>
            <a:off x="438257" y="1306352"/>
            <a:ext cx="10872351" cy="6049153"/>
            <a:chOff x="406323" y="702710"/>
            <a:chExt cx="6728939" cy="8622665"/>
          </a:xfrm>
        </p:grpSpPr>
        <p:sp>
          <p:nvSpPr>
            <p:cNvPr id="11" name="Prostokąt 10"/>
            <p:cNvSpPr/>
            <p:nvPr/>
          </p:nvSpPr>
          <p:spPr>
            <a:xfrm>
              <a:off x="447675" y="702710"/>
              <a:ext cx="6212840" cy="862266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Prostokąt 11"/>
            <p:cNvSpPr/>
            <p:nvPr/>
          </p:nvSpPr>
          <p:spPr>
            <a:xfrm>
              <a:off x="534759" y="1928546"/>
              <a:ext cx="2431100" cy="6858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Wniosek pełny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534759" y="781102"/>
              <a:ext cx="2431100" cy="69024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Wniosek wstępny</a:t>
              </a:r>
              <a:b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3646259" y="781102"/>
              <a:ext cx="2520000" cy="46164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Ocena formalna</a:t>
              </a:r>
              <a:endParaRPr lang="pl-PL" sz="160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3646259" y="1471345"/>
              <a:ext cx="2520000" cy="4572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Ocena merytoryczna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3646259" y="2137953"/>
              <a:ext cx="2520000" cy="4572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Ocena merytoryczna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549093" y="3594463"/>
              <a:ext cx="2520000" cy="685800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l-PL" sz="1400">
                  <a:solidFill>
                    <a:srgbClr val="000000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Umowa</a:t>
              </a:r>
              <a:endParaRPr lang="pl-PL" sz="16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542892" y="4656107"/>
              <a:ext cx="2520000" cy="8612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Sprawozdanie z realizacji działań w roku </a:t>
              </a:r>
              <a:r>
                <a:rPr lang="pl-PL" sz="1400" dirty="0" smtClean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2020</a:t>
              </a:r>
              <a:endParaRPr lang="pl-PL" sz="1600" dirty="0" smtClean="0">
                <a:effectLst/>
                <a:latin typeface="+mj-lt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l-PL" sz="1400" dirty="0" smtClean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534759" y="5672137"/>
              <a:ext cx="2520000" cy="8635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Sprawozdanie z realizacji działań w roku </a:t>
              </a:r>
              <a:r>
                <a:rPr lang="pl-PL" sz="1400" dirty="0" smtClean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2021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553809" y="6681464"/>
              <a:ext cx="2519999" cy="10100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Sprawozdanie z realizacji działań w roku </a:t>
              </a:r>
              <a:r>
                <a:rPr lang="pl-PL" sz="1400" dirty="0" smtClean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2022 </a:t>
              </a: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/>
              </a:r>
              <a:b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</a:b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(jeśli dotyczy)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23" name="Prostokąt 22"/>
            <p:cNvSpPr/>
            <p:nvPr/>
          </p:nvSpPr>
          <p:spPr>
            <a:xfrm>
              <a:off x="3642784" y="6678997"/>
              <a:ext cx="3492478" cy="11071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Sprawozdanie końcowe z realizacji działań wskazanych we Wniosku </a:t>
              </a:r>
              <a:b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</a:b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i rozliczenie dotacji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24" name="Prostokąt 23"/>
            <p:cNvSpPr/>
            <p:nvPr/>
          </p:nvSpPr>
          <p:spPr>
            <a:xfrm>
              <a:off x="3647893" y="3594463"/>
              <a:ext cx="2520000" cy="685800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000000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Decyzja Dyrektora o przyznaniu dotacji </a:t>
              </a:r>
              <a:endParaRPr lang="pl-PL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Łącznik prosty ze strzałką 14"/>
            <p:cNvCxnSpPr>
              <a:stCxn id="13" idx="3"/>
              <a:endCxn id="14" idx="1"/>
            </p:cNvCxnSpPr>
            <p:nvPr/>
          </p:nvCxnSpPr>
          <p:spPr>
            <a:xfrm flipV="1">
              <a:off x="2965859" y="1011924"/>
              <a:ext cx="680401" cy="114300"/>
            </a:xfrm>
            <a:prstGeom prst="bentConnector3">
              <a:avLst>
                <a:gd name="adj1" fmla="val 50000"/>
              </a:avLst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ze strzałką 25"/>
            <p:cNvCxnSpPr>
              <a:stCxn id="14" idx="2"/>
            </p:cNvCxnSpPr>
            <p:nvPr/>
          </p:nvCxnSpPr>
          <p:spPr>
            <a:xfrm>
              <a:off x="4906259" y="1242745"/>
              <a:ext cx="0" cy="228548"/>
            </a:xfrm>
            <a:prstGeom prst="straightConnector1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: łamany 16"/>
            <p:cNvCxnSpPr>
              <a:stCxn id="15" idx="1"/>
              <a:endCxn id="12" idx="0"/>
            </p:cNvCxnSpPr>
            <p:nvPr/>
          </p:nvCxnSpPr>
          <p:spPr>
            <a:xfrm rot="10800000" flipV="1">
              <a:off x="1750309" y="1699946"/>
              <a:ext cx="1895950" cy="228600"/>
            </a:xfrm>
            <a:prstGeom prst="bentConnector2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: łamany 17"/>
            <p:cNvCxnSpPr>
              <a:stCxn id="12" idx="3"/>
              <a:endCxn id="16" idx="1"/>
            </p:cNvCxnSpPr>
            <p:nvPr/>
          </p:nvCxnSpPr>
          <p:spPr>
            <a:xfrm>
              <a:off x="2965859" y="2271447"/>
              <a:ext cx="680401" cy="95108"/>
            </a:xfrm>
            <a:prstGeom prst="bentConnector3">
              <a:avLst>
                <a:gd name="adj1" fmla="val 50000"/>
              </a:avLst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ze strzałką 28"/>
            <p:cNvCxnSpPr>
              <a:stCxn id="16" idx="2"/>
              <a:endCxn id="40" idx="0"/>
            </p:cNvCxnSpPr>
            <p:nvPr/>
          </p:nvCxnSpPr>
          <p:spPr>
            <a:xfrm>
              <a:off x="4906259" y="2595153"/>
              <a:ext cx="0" cy="287328"/>
            </a:xfrm>
            <a:prstGeom prst="straightConnector1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Łącznik prosty ze strzałką 29"/>
            <p:cNvCxnSpPr>
              <a:stCxn id="24" idx="1"/>
              <a:endCxn id="19" idx="3"/>
            </p:cNvCxnSpPr>
            <p:nvPr/>
          </p:nvCxnSpPr>
          <p:spPr>
            <a:xfrm flipH="1">
              <a:off x="3069093" y="3937363"/>
              <a:ext cx="578800" cy="0"/>
            </a:xfrm>
            <a:prstGeom prst="straightConnector1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3641854" y="4713410"/>
              <a:ext cx="2519680" cy="68516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Ewentualne aktualizacje wniosku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(w Generatorze Wniosków)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3642160" y="5713870"/>
              <a:ext cx="2520000" cy="6845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pl-PL" sz="1400" dirty="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Ewentualne aneksy do Umowy</a:t>
              </a:r>
              <a:endParaRPr lang="pl-PL" sz="1600" dirty="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cxnSp>
          <p:nvCxnSpPr>
            <p:cNvPr id="33" name="Łącznik prosty ze strzałką 32"/>
            <p:cNvCxnSpPr>
              <a:endCxn id="20" idx="1"/>
            </p:cNvCxnSpPr>
            <p:nvPr/>
          </p:nvCxnSpPr>
          <p:spPr>
            <a:xfrm>
              <a:off x="406323" y="5086129"/>
              <a:ext cx="136569" cy="604"/>
            </a:xfrm>
            <a:prstGeom prst="straightConnector1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ze strzałką 33"/>
            <p:cNvCxnSpPr>
              <a:endCxn id="21" idx="1"/>
            </p:cNvCxnSpPr>
            <p:nvPr/>
          </p:nvCxnSpPr>
          <p:spPr>
            <a:xfrm>
              <a:off x="406323" y="6103897"/>
              <a:ext cx="128436" cy="0"/>
            </a:xfrm>
            <a:prstGeom prst="straightConnector1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łamany 34"/>
            <p:cNvCxnSpPr>
              <a:stCxn id="19" idx="1"/>
              <a:endCxn id="22" idx="1"/>
            </p:cNvCxnSpPr>
            <p:nvPr/>
          </p:nvCxnSpPr>
          <p:spPr>
            <a:xfrm rot="10800000" flipH="1" flipV="1">
              <a:off x="549093" y="3937363"/>
              <a:ext cx="4716" cy="3249133"/>
            </a:xfrm>
            <a:prstGeom prst="bentConnector3">
              <a:avLst>
                <a:gd name="adj1" fmla="val -3000000"/>
              </a:avLst>
            </a:prstGeom>
            <a:ln w="19050"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Łącznik: łamany 17"/>
            <p:cNvCxnSpPr>
              <a:stCxn id="22" idx="2"/>
              <a:endCxn id="23" idx="1"/>
            </p:cNvCxnSpPr>
            <p:nvPr/>
          </p:nvCxnSpPr>
          <p:spPr>
            <a:xfrm rot="5400000" flipH="1" flipV="1">
              <a:off x="2498827" y="6547570"/>
              <a:ext cx="458938" cy="1828975"/>
            </a:xfrm>
            <a:prstGeom prst="bentConnector4">
              <a:avLst>
                <a:gd name="adj1" fmla="val -71002"/>
                <a:gd name="adj2" fmla="val 84446"/>
              </a:avLst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: łamany 17"/>
            <p:cNvCxnSpPr>
              <a:stCxn id="21" idx="3"/>
            </p:cNvCxnSpPr>
            <p:nvPr/>
          </p:nvCxnSpPr>
          <p:spPr>
            <a:xfrm>
              <a:off x="3054759" y="6103897"/>
              <a:ext cx="304922" cy="1128691"/>
            </a:xfrm>
            <a:prstGeom prst="bentConnector2">
              <a:avLst/>
            </a:prstGeom>
            <a:ln w="19050"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: łamany 17"/>
            <p:cNvCxnSpPr>
              <a:stCxn id="19" idx="2"/>
              <a:endCxn id="31" idx="0"/>
            </p:cNvCxnSpPr>
            <p:nvPr/>
          </p:nvCxnSpPr>
          <p:spPr>
            <a:xfrm rot="16200000" flipH="1">
              <a:off x="3138820" y="2950536"/>
              <a:ext cx="433146" cy="3092600"/>
            </a:xfrm>
            <a:prstGeom prst="bentConnector3">
              <a:avLst>
                <a:gd name="adj1" fmla="val 50000"/>
              </a:avLst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: łamany 17"/>
            <p:cNvCxnSpPr>
              <a:stCxn id="31" idx="2"/>
              <a:endCxn id="32" idx="0"/>
            </p:cNvCxnSpPr>
            <p:nvPr/>
          </p:nvCxnSpPr>
          <p:spPr>
            <a:xfrm rot="16200000" flipH="1">
              <a:off x="4744280" y="5555989"/>
              <a:ext cx="315295" cy="466"/>
            </a:xfrm>
            <a:prstGeom prst="bentConnector3">
              <a:avLst>
                <a:gd name="adj1" fmla="val 50000"/>
              </a:avLst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Prostokąt 39"/>
            <p:cNvSpPr/>
            <p:nvPr/>
          </p:nvSpPr>
          <p:spPr>
            <a:xfrm>
              <a:off x="3646259" y="2882481"/>
              <a:ext cx="2520000" cy="4572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40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Panel </a:t>
              </a:r>
              <a:r>
                <a:rPr lang="pl-PL" sz="1400">
                  <a:solidFill>
                    <a:srgbClr val="171717"/>
                  </a:solidFill>
                  <a:effectLst/>
                  <a:latin typeface="+mj-lt"/>
                  <a:ea typeface="Calibri" panose="020F0502020204030204" pitchFamily="34" charset="0"/>
                </a:rPr>
                <a:t>ekspertów</a:t>
              </a:r>
              <a:endParaRPr lang="pl-PL" sz="1600">
                <a:effectLst/>
                <a:latin typeface="+mj-lt"/>
                <a:ea typeface="Times New Roman" panose="02020603050405020304" pitchFamily="18" charset="0"/>
              </a:endParaRPr>
            </a:p>
          </p:txBody>
        </p:sp>
        <p:cxnSp>
          <p:nvCxnSpPr>
            <p:cNvPr id="41" name="Łącznik prosty ze strzałką 40"/>
            <p:cNvCxnSpPr>
              <a:stCxn id="40" idx="2"/>
              <a:endCxn id="24" idx="0"/>
            </p:cNvCxnSpPr>
            <p:nvPr/>
          </p:nvCxnSpPr>
          <p:spPr>
            <a:xfrm>
              <a:off x="4906260" y="3339682"/>
              <a:ext cx="1634" cy="254781"/>
            </a:xfrm>
            <a:prstGeom prst="straightConnector1">
              <a:avLst/>
            </a:prstGeom>
            <a:ln w="19050"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7005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9525" y="1016000"/>
            <a:ext cx="12201525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18751"/>
            <a:ext cx="11089945" cy="508044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Priorytety PROO:</a:t>
            </a:r>
          </a:p>
          <a:p>
            <a:pPr marL="342900" indent="-3429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pl-PL" altLang="pl-PL" dirty="0">
                <a:latin typeface="+mj-lt"/>
              </a:rPr>
              <a:t>Zrównoważony rozwój organizacyjny</a:t>
            </a:r>
          </a:p>
          <a:p>
            <a:pPr marL="361950">
              <a:spcBef>
                <a:spcPts val="600"/>
              </a:spcBef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1a. </a:t>
            </a:r>
            <a:r>
              <a:rPr lang="pl-PL" altLang="pl-PL" dirty="0">
                <a:latin typeface="+mj-lt"/>
              </a:rPr>
              <a:t>Wsparcie działań misyjnych i rozwoju instytucjonalnego</a:t>
            </a:r>
          </a:p>
          <a:p>
            <a:pPr defTabSz="36195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	1b. </a:t>
            </a:r>
            <a:r>
              <a:rPr lang="pl-PL" altLang="pl-PL" dirty="0">
                <a:latin typeface="+mj-lt"/>
              </a:rPr>
              <a:t>Dotacje na wkład własny</a:t>
            </a:r>
          </a:p>
          <a:p>
            <a:pPr marL="342900" indent="-3429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pl-PL" altLang="pl-PL" dirty="0">
                <a:latin typeface="+mj-lt"/>
              </a:rPr>
              <a:t>Kapitały żelazne</a:t>
            </a:r>
          </a:p>
          <a:p>
            <a:pPr marL="361950">
              <a:spcBef>
                <a:spcPts val="600"/>
              </a:spcBef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2a. </a:t>
            </a:r>
            <a:r>
              <a:rPr lang="pl-PL" altLang="pl-PL" dirty="0">
                <a:latin typeface="+mj-lt"/>
              </a:rPr>
              <a:t>Dotacje operacyjne na wsparcie budowania początkowych kapitałów żelaznych</a:t>
            </a:r>
          </a:p>
          <a:p>
            <a:pPr marL="361950">
              <a:spcBef>
                <a:spcPts val="600"/>
              </a:spcBef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2b. </a:t>
            </a:r>
            <a:r>
              <a:rPr lang="pl-PL" altLang="pl-PL" dirty="0">
                <a:latin typeface="+mj-lt"/>
              </a:rPr>
              <a:t>Dofinansowanie początkowych kapitałów żelaznych</a:t>
            </a:r>
          </a:p>
          <a:p>
            <a:pPr marL="36195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altLang="pl-PL" dirty="0">
                <a:solidFill>
                  <a:srgbClr val="C00000"/>
                </a:solidFill>
                <a:latin typeface="+mj-lt"/>
              </a:rPr>
              <a:t>2c. </a:t>
            </a:r>
            <a:r>
              <a:rPr lang="pl-PL" altLang="pl-PL" dirty="0">
                <a:latin typeface="+mj-lt"/>
              </a:rPr>
              <a:t>Dofinansowanie rozbudowy kapitałów żelaznych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 startAt="3"/>
            </a:pPr>
            <a:r>
              <a:rPr lang="pl-PL" altLang="pl-PL" dirty="0">
                <a:latin typeface="+mj-lt"/>
              </a:rPr>
              <a:t>Rozwój instytucjonalny lokalnych organizacji strażniczych i mediów obywatelskich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 startAt="3"/>
            </a:pPr>
            <a:r>
              <a:rPr lang="pl-PL" altLang="pl-PL" dirty="0">
                <a:latin typeface="+mj-lt"/>
              </a:rPr>
              <a:t>Rozwój instytucjonalny think tanków obywatelskich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 startAt="3"/>
            </a:pPr>
            <a:r>
              <a:rPr lang="pl-PL" altLang="pl-PL" dirty="0">
                <a:latin typeface="+mj-lt"/>
              </a:rPr>
              <a:t>Wsparcie doraźne 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altLang="pl-PL" dirty="0">
                <a:latin typeface="+mj-lt"/>
              </a:rPr>
              <a:t>Łączna wartość środków przeznaczonych na realizację PROO wynosi 585 mln zł </a:t>
            </a:r>
            <a:br>
              <a:rPr lang="pl-PL" altLang="pl-PL" dirty="0">
                <a:latin typeface="+mj-lt"/>
              </a:rPr>
            </a:br>
            <a:r>
              <a:rPr lang="pl-PL" altLang="pl-PL" dirty="0">
                <a:latin typeface="+mj-lt"/>
              </a:rPr>
              <a:t>(Fundusz Wspierania Rozwoju Społeczeństwa Obywatelskiego – 4% z dopłat do gier objętych monopolem państwa)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charset="0"/>
              <a:buNone/>
            </a:pPr>
            <a:endParaRPr lang="pl-PL" altLang="pl-PL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5128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6000"/>
            <a:ext cx="12201525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33578"/>
            <a:ext cx="11616157" cy="523466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1a. Wsparcie działań misyjnych i rozwoju instytucjonalnego</a:t>
            </a:r>
            <a:endParaRPr lang="pl-PL" altLang="pl-PL" sz="2400" dirty="0">
              <a:latin typeface="Tw Cen MT" panose="020B0602020104020603" pitchFamily="34" charset="-18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Zakres wsparcia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Wspieranie działań statutowych organizacji sektora pozarządowego</a:t>
            </a: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Wspieranie rozwoju instytucjonalnego organizacji pozarządowych, w tym: budowanie stabilnych podstaw ich dalszego funkcjonowania, tworzenie perspektywicznych planów działania i finansowania, podnoszenie standardów pracy i zarządzania organizacją</a:t>
            </a: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Wspieranie rozwoju porozumień organizacji, platform współpracy, reprezentacji środowisk organizacji sektora pozarządowego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000" dirty="0">
                <a:solidFill>
                  <a:srgbClr val="C00000"/>
                </a:solidFill>
                <a:latin typeface="Tw Cen MT" panose="020B0602020104020603" pitchFamily="34" charset="-18"/>
                <a:ea typeface="Calibri" panose="020F0502020204030204" pitchFamily="34" charset="0"/>
                <a:cs typeface="Calibri Light" panose="020F0302020204030204" pitchFamily="34" charset="0"/>
              </a:rPr>
              <a:t>Tryb naboru wniosków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latin typeface="+mj-lt"/>
              </a:rPr>
              <a:t>Otwarty konkurs dotacyjny, wnioski wstępne oraz wnioski pełne (do dwukrotności alokacji na konkurs)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000" dirty="0">
                <a:solidFill>
                  <a:srgbClr val="C00000"/>
                </a:solidFill>
                <a:latin typeface="Tw Cen MT" panose="020B0602020104020603" pitchFamily="34" charset="-18"/>
                <a:ea typeface="Calibri" panose="020F0502020204030204" pitchFamily="34" charset="0"/>
                <a:cs typeface="Calibri Light" panose="020F0302020204030204" pitchFamily="34" charset="0"/>
              </a:rPr>
              <a:t>Wartość i okres na jaki przyznawana jest dotacja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Minimalna: 100 tys. zł maksymalna</a:t>
            </a:r>
            <a:r>
              <a:rPr lang="en-US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: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 700 tys. zł, na okres od 24 do 36 miesięcy</a:t>
            </a:r>
          </a:p>
          <a:p>
            <a:pPr eaLnBrk="0" hangingPunc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sz="2000" dirty="0">
                <a:solidFill>
                  <a:srgbClr val="C00000"/>
                </a:solidFill>
                <a:latin typeface="Tw Cen MT" panose="020B0602020104020603" pitchFamily="34" charset="-18"/>
                <a:cs typeface="Calibri Light" panose="020F0302020204030204" pitchFamily="34" charset="0"/>
              </a:rPr>
              <a:t>Rozliczenie dotacji</a:t>
            </a:r>
          </a:p>
          <a:p>
            <a:pPr eaLnBrk="0" hangingPunc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dirty="0">
                <a:latin typeface="+mj-lt"/>
              </a:rPr>
              <a:t>Przez rezultaty (realizacja wszystkich działa</a:t>
            </a:r>
            <a:r>
              <a:rPr lang="en-US" altLang="pl-PL" dirty="0">
                <a:latin typeface="+mj-lt"/>
              </a:rPr>
              <a:t>ń</a:t>
            </a:r>
            <a:r>
              <a:rPr lang="pl-PL" altLang="pl-PL" dirty="0">
                <a:latin typeface="+mj-lt"/>
              </a:rPr>
              <a:t> i osiągnięcie co najmniej 80% zadeklarowanego </a:t>
            </a:r>
            <a:br>
              <a:rPr lang="pl-PL" altLang="pl-PL" dirty="0">
                <a:latin typeface="+mj-lt"/>
              </a:rPr>
            </a:br>
            <a:r>
              <a:rPr lang="pl-PL" altLang="pl-PL" dirty="0">
                <a:latin typeface="+mj-lt"/>
              </a:rPr>
              <a:t>poziomu wskaźników)</a:t>
            </a:r>
          </a:p>
        </p:txBody>
      </p:sp>
    </p:spTree>
    <p:extLst>
      <p:ext uri="{BB962C8B-B14F-4D97-AF65-F5344CB8AC3E}">
        <p14:creationId xmlns:p14="http://schemas.microsoft.com/office/powerpoint/2010/main" val="3890249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6000"/>
            <a:ext cx="12201525" cy="58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33579"/>
            <a:ext cx="10796647" cy="524471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18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2. Kapitały żelazne</a:t>
            </a:r>
          </a:p>
          <a:p>
            <a:pPr eaLnBrk="0" hangingPunct="0"/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Priorytet zakłada wsparcie rozwoju instytucjonalnego organizacji społeczeństwa obywatelskiego poprzez poprawę stabilności finansowej organizacji obywatelskich w wyniku budowania kapitałów żelaznych</a:t>
            </a:r>
          </a:p>
          <a:p>
            <a:pPr eaLnBrk="0" hangingPunct="0"/>
            <a:endParaRPr lang="pl-PL" altLang="pl-PL" dirty="0">
              <a:latin typeface="+mj-lt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Przeznaczenie dotacji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Priorytet 2a. Wsparcie budowania początkowych kapitałów żelaznych (dotacje operacyjne)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Priorytet 2b. Tworzenie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początkowych kapitałów żelaznych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Priorytet 2c. Wsparcie rozbudowy kapitałów żelaznych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Calibri Light"/>
              </a:rPr>
              <a:t>Zaplanowana została możliwość dokapitalizowania zarówno kapitałów żelaznych utworzonych </a:t>
            </a:r>
            <a:br>
              <a:rPr lang="pl-PL" dirty="0">
                <a:solidFill>
                  <a:prstClr val="black"/>
                </a:solidFill>
                <a:latin typeface="Calibri Light"/>
              </a:rPr>
            </a:br>
            <a:r>
              <a:rPr lang="pl-PL" dirty="0">
                <a:solidFill>
                  <a:prstClr val="black"/>
                </a:solidFill>
                <a:latin typeface="Calibri Light"/>
              </a:rPr>
              <a:t>w wyniku wsparcia w ramach Programu, jak również takich, które zostały zbudowane </a:t>
            </a:r>
            <a:br>
              <a:rPr lang="pl-PL" dirty="0">
                <a:solidFill>
                  <a:prstClr val="black"/>
                </a:solidFill>
                <a:latin typeface="Calibri Light"/>
              </a:rPr>
            </a:br>
            <a:r>
              <a:rPr lang="pl-PL" dirty="0">
                <a:solidFill>
                  <a:prstClr val="black"/>
                </a:solidFill>
                <a:latin typeface="Calibri Light"/>
              </a:rPr>
              <a:t>przy wykorzystaniu innych źródeł finansowania.</a:t>
            </a: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Calibri Light" pitchFamily="34" charset="0"/>
              </a:rPr>
              <a:t>Planowane uruchomienie priorytetu 2a. w 2019 r., środki będą mogły zostać przeznaczone na budowę </a:t>
            </a:r>
            <a:br>
              <a:rPr lang="pl-PL" altLang="pl-PL" dirty="0">
                <a:latin typeface="Calibri Light" pitchFamily="34" charset="0"/>
              </a:rPr>
            </a:br>
            <a:r>
              <a:rPr lang="pl-PL" altLang="pl-PL" dirty="0">
                <a:latin typeface="Calibri Light" pitchFamily="34" charset="0"/>
              </a:rPr>
              <a:t>zaplecza organizacyjnego, opracowanie strategii i zawiązanie koalicji na rzecz utworzenia </a:t>
            </a:r>
            <a:br>
              <a:rPr lang="pl-PL" altLang="pl-PL" dirty="0">
                <a:latin typeface="Calibri Light" pitchFamily="34" charset="0"/>
              </a:rPr>
            </a:br>
            <a:r>
              <a:rPr lang="pl-PL" altLang="pl-PL" dirty="0">
                <a:latin typeface="Calibri Light" pitchFamily="34" charset="0"/>
              </a:rPr>
              <a:t>kapitału żelaznego</a:t>
            </a:r>
          </a:p>
        </p:txBody>
      </p:sp>
    </p:spTree>
    <p:extLst>
      <p:ext uri="{BB962C8B-B14F-4D97-AF65-F5344CB8AC3E}">
        <p14:creationId xmlns:p14="http://schemas.microsoft.com/office/powerpoint/2010/main" val="3126809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2429"/>
            <a:ext cx="12201525" cy="58455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24951"/>
            <a:ext cx="11771432" cy="482858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3. Rozwój instytucjonalny lokalnych organizacji strażniczych i mediów obywatelskich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Wspieranie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działań statutowych organizacji strażniczych i mediów obywatelskich</a:t>
            </a:r>
            <a:r>
              <a:rPr lang="pl-PL" dirty="0">
                <a:latin typeface="+mj-lt"/>
              </a:rPr>
              <a:t>, głównie działających lokalnie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Wspieranie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rozwoju instytucjonalnego </a:t>
            </a:r>
            <a:r>
              <a:rPr lang="pl-PL" dirty="0">
                <a:latin typeface="+mj-lt"/>
              </a:rPr>
              <a:t>tych organizacji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w tym: budowanie stabilnych podstaw ich dalszego funkcjonowania, tworzenie perspektywicznych planów działania i finansowania, podnoszenie standardów pracy i zarządzania organizacją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Beneficjenci:</a:t>
            </a:r>
          </a:p>
          <a:p>
            <a:pPr marL="819150" lvl="1" indent="-361950" eaLnBrk="0" hangingPunct="0">
              <a:spcAft>
                <a:spcPts val="6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Media obywatelskie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– media obywatelskie – tj. organizacje prowadzące regularną działalność polegającą na publikowaniu treści ważnych z punktu widzenia społeczności lokalnej lub regionalnej, a dominujący obszar tematyczny obejmuje poziom lokalny lub regionalny, a także wyodrębnionych grup społecznych lub branż</a:t>
            </a:r>
          </a:p>
          <a:p>
            <a:pPr marL="819150" lvl="1" indent="-361950" eaLnBrk="0" hangingPunct="0">
              <a:spcAft>
                <a:spcPts val="6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Organizacje strażnicze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– tj. organizacje, których celem jest obywatelska kontrola działań władz publicznych lub instytucji prywatnych oraz które systematycznie monitorują procesy legislacyjne, rzetelność, uczciwość i sprawność władz, a także wywieranie wpływu na rzecz osiągnięcia zmian w odniesieniu do zdiagnozowanych problemów w sferze publicznej, przy zachowaniu stałej dbałości o dokumentowanie i upowszechnianie informacji o prowadzonej działalności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Tryb naboru wniosków –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j</a:t>
            </a:r>
            <a:r>
              <a:rPr lang="pl-PL" altLang="pl-PL" dirty="0">
                <a:solidFill>
                  <a:srgbClr val="C00000"/>
                </a:solidFill>
                <a:latin typeface="+mj-lt"/>
              </a:rPr>
              <a:t>ednoetapowy otwarty konkurs </a:t>
            </a:r>
            <a:r>
              <a:rPr lang="pl-PL" altLang="pl-PL" dirty="0">
                <a:latin typeface="+mj-lt"/>
              </a:rPr>
              <a:t>dotacyjny (tylko wniosek pełny)</a:t>
            </a:r>
            <a:endParaRPr lang="en-US" altLang="pl-PL" dirty="0">
              <a:latin typeface="+mj-lt"/>
            </a:endParaRP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Wartość dotacji: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minimalnie: </a:t>
            </a:r>
            <a:r>
              <a:rPr lang="en-US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2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0 tys. zł / maksymalnie</a:t>
            </a:r>
            <a:r>
              <a:rPr lang="en-US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: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2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00 tys. zł, na okres </a:t>
            </a:r>
            <a:r>
              <a:rPr lang="en-US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do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 24 miesięcy</a:t>
            </a:r>
          </a:p>
        </p:txBody>
      </p:sp>
    </p:spTree>
    <p:extLst>
      <p:ext uri="{BB962C8B-B14F-4D97-AF65-F5344CB8AC3E}">
        <p14:creationId xmlns:p14="http://schemas.microsoft.com/office/powerpoint/2010/main" val="2971841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1"/>
            <a:ext cx="12201525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24951"/>
            <a:ext cx="11469506" cy="406382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4. Rozwój instytucjonalny think tanków obywatelskich</a:t>
            </a:r>
          </a:p>
          <a:p>
            <a:pPr marL="361950" lvl="0" indent="-361950" eaLnBrk="0" hangingPunct="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Wspieranie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działań statutowych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organizacji sektora pozarządowego działających jako środki analityczne i eksperckie</a:t>
            </a:r>
          </a:p>
          <a:p>
            <a:pPr marL="361950" lvl="0" indent="-361950" eaLnBrk="0" hangingPunct="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Rozwój instytucjonalny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organizacji, w tym: budowanie stabilnych podstaw ich dalszego funkcjonowania, tworzenie perspektywicznych planów działania i finansowania, podnoszenie standardów pracy i zarządzania organizacją</a:t>
            </a:r>
          </a:p>
          <a:p>
            <a:pPr marL="361950" indent="-361950" eaLnBrk="0" hangingPunct="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O dotacje mogą ubiegać się wyłącznie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think tanki definiowane jako organizacje, które opracowują badania, analizy i opinie związane ze sprawami krajowymi lub międzynarodowymi w celu merytorycznego wspierania procesów podejmowania strategicznych decyzji lub przyjmowania rozwiązań i regulacji</a:t>
            </a:r>
            <a:endParaRPr lang="pl-PL" altLang="pl-PL" dirty="0">
              <a:latin typeface="+mj-lt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61950" lvl="0" indent="-361950" eaLnBrk="0" hangingPunct="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Nabór wniosków będzie prowadzony w ramach otwartego konkurs dotacyjny (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tryb jednoetapowy, tylko wniosek pełny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361950" lvl="0" indent="-361950" eaLnBrk="0" hangingPunct="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Maksymalna wartość dotacji wynosi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300 tys. zł</a:t>
            </a:r>
            <a:endParaRPr lang="pl-PL" altLang="pl-PL" dirty="0">
              <a:latin typeface="+mj-lt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61950" lvl="0" indent="-361950" eaLnBrk="0" hangingPunct="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Dotacja może zostać przyznana na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okres 24 miesięcy</a:t>
            </a:r>
            <a:endParaRPr lang="pl-PL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0494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6000"/>
            <a:ext cx="12201525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25326"/>
            <a:ext cx="11296979" cy="52170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5. Wsparcie doraźne</a:t>
            </a:r>
          </a:p>
          <a:p>
            <a:pPr marL="342900" indent="-3429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Dotacja może zostać przeznaczona na:</a:t>
            </a:r>
          </a:p>
          <a:p>
            <a:pPr marL="742950" lvl="1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dirty="0">
                <a:latin typeface="+mj-lt"/>
              </a:rPr>
              <a:t>Pokrycie wydatków wynikających z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nagłych potrzeb </a:t>
            </a:r>
            <a:r>
              <a:rPr lang="pl-PL" dirty="0">
                <a:latin typeface="+mj-lt"/>
              </a:rPr>
              <a:t>organizacji powstałych w wyniku wystąpienia nieprzewidzianych sytuacji i zdarzeń mogących mieć istotny wpływ na skuteczność działania organizacji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i realizacji jej celów statutowych (np. awarii sprzętu, zniszczeń obiektów, innych zdarzeń losowych) </a:t>
            </a:r>
            <a:r>
              <a:rPr lang="pl-PL" dirty="0">
                <a:latin typeface="+mj-lt"/>
              </a:rPr>
              <a:t>–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„POMOC DORAŹNA”</a:t>
            </a:r>
          </a:p>
          <a:p>
            <a:pPr marL="742950" lvl="1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dirty="0">
                <a:latin typeface="+mj-lt"/>
              </a:rPr>
              <a:t>Pokrycie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kosztów uczestnictwa </a:t>
            </a:r>
            <a:r>
              <a:rPr lang="pl-PL" dirty="0">
                <a:latin typeface="+mj-lt"/>
              </a:rPr>
              <a:t>przedstawicieli organizacji w wydarzeniach z życia publicznego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o charakterze ogólnopolskim, ponadregionalnym, a także międzynarodowym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istotnych zarówno z punktu widzenia sektora pozarządowego lub związanych z branżą, w której działa dana organizacja </a:t>
            </a:r>
            <a:r>
              <a:rPr lang="pl-PL" dirty="0">
                <a:latin typeface="+mj-lt"/>
              </a:rPr>
              <a:t>– </a:t>
            </a:r>
            <a:r>
              <a:rPr lang="pl-PL" dirty="0">
                <a:solidFill>
                  <a:srgbClr val="C00000"/>
                </a:solidFill>
                <a:latin typeface="+mj-lt"/>
              </a:rPr>
              <a:t>„ŻYCIE PUBLICZNE”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Otwarty konkurs dotacyjny w formule uproszczonej, realizowany w trybie ciągłym – </a:t>
            </a:r>
            <a:r>
              <a:rPr lang="pl-PL" altLang="pl-PL" dirty="0">
                <a:solidFill>
                  <a:srgbClr val="C00000"/>
                </a:solidFill>
                <a:latin typeface="+mj-lt"/>
              </a:rPr>
              <a:t>„szybka ścieżka”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Maksymalna wartość dotacji to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10 tys. zł 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Dotacja może zostać przyznana na okres </a:t>
            </a:r>
            <a:r>
              <a:rPr lang="pl-PL" altLang="pl-PL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do 3 miesięcy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Realizacja </a:t>
            </a:r>
            <a:r>
              <a:rPr lang="pl-PL" altLang="pl-PL" dirty="0">
                <a:solidFill>
                  <a:srgbClr val="C00000"/>
                </a:solidFill>
                <a:latin typeface="+mj-lt"/>
              </a:rPr>
              <a:t>wszystkich zaplanowanych działań</a:t>
            </a:r>
          </a:p>
        </p:txBody>
      </p:sp>
    </p:spTree>
    <p:extLst>
      <p:ext uri="{BB962C8B-B14F-4D97-AF65-F5344CB8AC3E}">
        <p14:creationId xmlns:p14="http://schemas.microsoft.com/office/powerpoint/2010/main" val="1811010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Koszty kwalifikowalne</a:t>
            </a:r>
            <a:endParaRPr lang="pl-PL" sz="2400" b="1" dirty="0">
              <a:latin typeface="Tw Cen MT" panose="020B0602020104020603" pitchFamily="34" charset="-18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1800" b="1" dirty="0">
                <a:latin typeface="+mj-lt"/>
              </a:rPr>
              <a:t>Kryterium dla kwalifikowalności wydatków </a:t>
            </a:r>
            <a:r>
              <a:rPr lang="pl-PL" sz="1800" dirty="0">
                <a:latin typeface="+mj-lt"/>
              </a:rPr>
              <a:t>będzie ich </a:t>
            </a:r>
            <a:r>
              <a:rPr lang="pl-PL" sz="1800" b="1" dirty="0">
                <a:solidFill>
                  <a:srgbClr val="C00000"/>
                </a:solidFill>
                <a:latin typeface="+mj-lt"/>
              </a:rPr>
              <a:t>bezpośredni związek</a:t>
            </a:r>
            <a:r>
              <a:rPr lang="pl-PL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pl-PL" sz="1800" dirty="0">
                <a:latin typeface="+mj-lt"/>
              </a:rPr>
              <a:t>ze specyfiką prowadzonej działalności statutowej, a także koncepcją rozwoju organizacji w  ramach zadania, na realizację którego została udzielona dotacja. 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pl-PL" sz="1800" b="1" dirty="0">
                <a:latin typeface="+mj-lt"/>
              </a:rPr>
              <a:t>Wydatki w ramach wykonywania zadania są kwalifikowalne, jeżeli są:</a:t>
            </a: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C00000"/>
                </a:solidFill>
                <a:latin typeface="+mj-lt"/>
              </a:rPr>
              <a:t>niezbędne</a:t>
            </a:r>
            <a:r>
              <a:rPr lang="pl-PL" sz="1800" dirty="0">
                <a:latin typeface="+mj-lt"/>
              </a:rPr>
              <a:t> dla realizacji celów statutowych organizacji i jej rozwoju instytucjonalnego</a:t>
            </a: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C00000"/>
                </a:solidFill>
                <a:latin typeface="+mj-lt"/>
              </a:rPr>
              <a:t>racjonalne, celowe i efektywne</a:t>
            </a:r>
            <a:endParaRPr lang="pl-PL" sz="1800" dirty="0">
              <a:latin typeface="+mj-lt"/>
            </a:endParaRP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zostały </a:t>
            </a:r>
            <a:r>
              <a:rPr lang="pl-PL" sz="1800" dirty="0">
                <a:solidFill>
                  <a:srgbClr val="C00000"/>
                </a:solidFill>
                <a:latin typeface="+mj-lt"/>
              </a:rPr>
              <a:t>faktycznie poniesione </a:t>
            </a:r>
            <a:r>
              <a:rPr lang="pl-PL" sz="1800" dirty="0">
                <a:latin typeface="+mj-lt"/>
              </a:rPr>
              <a:t>w okresie wskazanym w umowie</a:t>
            </a: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C00000"/>
                </a:solidFill>
                <a:latin typeface="+mj-lt"/>
              </a:rPr>
              <a:t>udokumentowane</a:t>
            </a:r>
            <a:endParaRPr lang="pl-PL" sz="1800" dirty="0">
              <a:latin typeface="+mj-lt"/>
            </a:endParaRP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zgodne z odrębnymi przepisami prawa powszechnie obowiązującego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pl-PL" sz="1800" dirty="0">
              <a:latin typeface="+mj-lt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1800" dirty="0">
                <a:latin typeface="+mj-lt"/>
              </a:rPr>
              <a:t>W ramach kwoty dotacji mogą znaleźć się </a:t>
            </a:r>
            <a:r>
              <a:rPr lang="pl-PL" sz="1800" dirty="0">
                <a:solidFill>
                  <a:srgbClr val="C00000"/>
                </a:solidFill>
                <a:latin typeface="+mj-lt"/>
              </a:rPr>
              <a:t>koszty inwestycji</a:t>
            </a:r>
            <a:r>
              <a:rPr lang="pl-PL" sz="1800" dirty="0">
                <a:latin typeface="+mj-lt"/>
              </a:rPr>
              <a:t>, racjonalnie zaplanowane w odniesieniu do działalności misyjnej i rozwoju instytucjonalnego </a:t>
            </a:r>
            <a:r>
              <a:rPr lang="pl-PL" sz="1800" dirty="0" smtClean="0">
                <a:latin typeface="+mj-lt"/>
              </a:rPr>
              <a:t>organizacji.</a:t>
            </a:r>
            <a:endParaRPr lang="pl-PL" sz="1800" dirty="0">
              <a:latin typeface="+mj-lt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latin typeface="+mj-lt"/>
              </a:rPr>
              <a:t>Dopuszczalne jest wydatkowanie środków poza granicami </a:t>
            </a:r>
            <a:r>
              <a:rPr lang="pl-PL" altLang="pl-PL" sz="1800" dirty="0" smtClean="0">
                <a:latin typeface="+mj-lt"/>
              </a:rPr>
              <a:t>kraju.</a:t>
            </a:r>
            <a:endParaRPr lang="pl-PL" sz="1800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3492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49635"/>
            <a:ext cx="12201525" cy="58083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9" y="1225326"/>
            <a:ext cx="11631612" cy="52170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Rozliczenie przez rezultaty* 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Dotacja zostanie uznana za rozliczoną, jeżeli wszystkie działania zostały zrealizowane, a poziom osiągniętych wskaźników rezultatu (średnia arytmetyczna odnosząca do docelowych wartości wszystkich wskaźników, wskazanych we wniosku) wynosi co najmniej 80%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 przypadku, gdy wszystkie zaplanowane działania zostały zrealizowane, a wskaźniki rezultatu zostały osiągnięte na poziomie niższym niż 80%, NIW dokonuje analizy, której celem jest ustalenie możliwej do rozliczenia kwoty dotacji.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W szczególności pod uwagę brany jest stosunek wartości dotacji do osiągniętych wskaźników rezultatu (średniej arytmetycznej wszystkich zaplanowanych do osiągnięcia wartości wskaźników w danym okresie rozliczeniowym)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 przypadku, gdy nie zostały zrealizowane wszystkie działania lub średnia procentowa wartości realizacji wskaźników wyniosła poniżej 50%, Dyrektor określa wysokość kwoty dotacji do zwrotu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Niewykorzystane środki muszą zostać zwrócone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  <a:ea typeface="Calibri" panose="020F0502020204030204" pitchFamily="34" charset="0"/>
                <a:cs typeface="Calibri Light" panose="020F0302020204030204" pitchFamily="34" charset="0"/>
              </a:rPr>
              <a:t>Wydatkowanie środków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Dopuszczalne poza granicami kraju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Wymagane ujęcie w księgach rachunkowych Beneficjenta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Zakup środków trwałych (lub wartości niematerialnych i prawnych) do wartości 10 tys. Zł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sz="1050" dirty="0">
              <a:latin typeface="+mj-lt"/>
            </a:endParaRPr>
          </a:p>
          <a:p>
            <a:pPr marL="0" lvl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400" i="1" dirty="0">
                <a:latin typeface="+mj-lt"/>
              </a:rPr>
              <a:t>* za wyjątkiem Priorytetu 5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8200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6000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194665"/>
              </p:ext>
            </p:extLst>
          </p:nvPr>
        </p:nvGraphicFramePr>
        <p:xfrm>
          <a:off x="236536" y="1192010"/>
          <a:ext cx="11503223" cy="5043182"/>
        </p:xfrm>
        <a:graphic>
          <a:graphicData uri="http://schemas.openxmlformats.org/drawingml/2006/table">
            <a:tbl>
              <a:tblPr firstRow="1" firstCol="1" bandRow="1"/>
              <a:tblGrid>
                <a:gridCol w="1554162">
                  <a:extLst>
                    <a:ext uri="{9D8B030D-6E8A-4147-A177-3AD203B41FA5}">
                      <a16:colId xmlns:a16="http://schemas.microsoft.com/office/drawing/2014/main" xmlns="" val="625193337"/>
                    </a:ext>
                  </a:extLst>
                </a:gridCol>
                <a:gridCol w="3819525">
                  <a:extLst>
                    <a:ext uri="{9D8B030D-6E8A-4147-A177-3AD203B41FA5}">
                      <a16:colId xmlns:a16="http://schemas.microsoft.com/office/drawing/2014/main" xmlns="" val="3855528618"/>
                    </a:ext>
                  </a:extLst>
                </a:gridCol>
                <a:gridCol w="6129536">
                  <a:extLst>
                    <a:ext uri="{9D8B030D-6E8A-4147-A177-3AD203B41FA5}">
                      <a16:colId xmlns:a16="http://schemas.microsoft.com/office/drawing/2014/main" xmlns="" val="1475873429"/>
                    </a:ext>
                  </a:extLst>
                </a:gridCol>
              </a:tblGrid>
              <a:tr h="559152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solidFill>
                            <a:srgbClr val="C00000"/>
                          </a:solidFill>
                          <a:latin typeface="Tw Cen MT" panose="020B0602020104020603" pitchFamily="34" charset="-18"/>
                        </a:rPr>
                        <a:t>Zasady rozliczenia przez rezultaty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dirty="0"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dirty="0"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37700808"/>
                  </a:ext>
                </a:extLst>
              </a:tr>
              <a:tr h="1155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Zrealizowane działania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Realizacja wskaźników rezultatu </a:t>
                      </a:r>
                      <a:br>
                        <a:rPr lang="pl-PL" dirty="0">
                          <a:latin typeface="+mj-lt"/>
                        </a:rPr>
                      </a:br>
                      <a:r>
                        <a:rPr lang="pl-PL" dirty="0">
                          <a:latin typeface="+mj-lt"/>
                        </a:rPr>
                        <a:t>(średnia % arytmetyczna wszystkich wskaźników)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Dotacja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7971614"/>
                  </a:ext>
                </a:extLst>
              </a:tr>
              <a:tr h="428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100%-80%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Rozliczona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9279200"/>
                  </a:ext>
                </a:extLst>
              </a:tr>
              <a:tr h="1340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79%-50%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NIW dokonuje analizy, której celem jest ustalenie możliwej do rozliczenia kwoty dotacji - pod uwagę brany jest stosunek wartości dotacji do osiągniętych wskaźników rezultatu (średniej arytmetycznej wszystkich zaplanowanych do osiągnięcia wartości wskaźników w danym okresie rozliczeniowym)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0803971"/>
                  </a:ext>
                </a:extLst>
              </a:tr>
              <a:tr h="481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poniżej 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NIW określa wysokość kwoty dotacji do zwrotu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636521"/>
                  </a:ext>
                </a:extLst>
              </a:tr>
              <a:tr h="481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Nie 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>
                          <a:latin typeface="+mj-lt"/>
                        </a:rPr>
                        <a:t>powyżej 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NIW określa wysokość kwoty dotacji do zwrotu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0758433"/>
                  </a:ext>
                </a:extLst>
              </a:tr>
              <a:tr h="481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Nie 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>
                          <a:latin typeface="+mj-lt"/>
                        </a:rPr>
                        <a:t>poniżej 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dirty="0">
                          <a:latin typeface="+mj-lt"/>
                        </a:rPr>
                        <a:t>NIW określa wysokość kwoty dotacji do zwrotu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2865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661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8958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7" y="1337469"/>
            <a:ext cx="11631614" cy="504110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charset="0"/>
              <a:buNone/>
            </a:pPr>
            <a:endParaRPr lang="pl-PL" altLang="pl-PL" b="1" dirty="0">
              <a:latin typeface="Calibri Light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031365"/>
              </p:ext>
            </p:extLst>
          </p:nvPr>
        </p:nvGraphicFramePr>
        <p:xfrm>
          <a:off x="236537" y="1216818"/>
          <a:ext cx="11592000" cy="500099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08000">
                  <a:extLst>
                    <a:ext uri="{9D8B030D-6E8A-4147-A177-3AD203B41FA5}">
                      <a16:colId xmlns:a16="http://schemas.microsoft.com/office/drawing/2014/main" xmlns="" val="39043966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423209092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374568283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72262153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245530372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238391393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6817235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425134917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353352128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8210957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84026309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96958036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1670688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36502128"/>
                    </a:ext>
                  </a:extLst>
                </a:gridCol>
              </a:tblGrid>
              <a:tr h="340497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Programu</a:t>
                      </a: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Środki na realizację Programu w kolejnych latach w mln zł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054008"/>
                  </a:ext>
                </a:extLst>
              </a:tr>
              <a:tr h="34049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2018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2019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2021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2022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2023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2024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2027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2029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2030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217008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1a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Wsparcie działań misyjnych i rozwoju instytucjonalnego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29,7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27,9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27,9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25,65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25,65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25,65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22,5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21,6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304045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1b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Dotacje na wkład własny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0802493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2a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Dotacje operacyjne na wsparcie budowy początkowych kapitałów żelaznych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5524015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2b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Dofinansowanie początkowych kapitałów żelaznych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1472998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2c	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Dofinansowanie rozbudowy kapitałów żelaznych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7753802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3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Rozwój instytucjonalny lokalnych organizacji strażniczych i mediów obywatelskich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9356082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4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Rozwój instytucjonalny think tanków obywatelskich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151602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5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Wsparcie doraźne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607015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6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Pomoc techniczna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60956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+mj-lt"/>
                        </a:rPr>
                        <a:t> Razem</a:t>
                      </a:r>
                      <a:endParaRPr lang="pl-PL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64025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657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0"/>
            <a:ext cx="12201525" cy="582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zawartości 1"/>
          <p:cNvSpPr txBox="1">
            <a:spLocks/>
          </p:cNvSpPr>
          <p:nvPr/>
        </p:nvSpPr>
        <p:spPr>
          <a:xfrm>
            <a:off x="236538" y="1161025"/>
            <a:ext cx="11556722" cy="55475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 ramach Konkursu ogłoszonego w Priorytecie 1a złożono 3868 wniosków wstępnych:</a:t>
            </a: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Podział wniosków wstępnych złożonych w poszczególnych województwach: </a:t>
            </a:r>
            <a:endParaRPr lang="pl-PL" sz="2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dolnośląskie – 258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kujawsko-pomorskie – 188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lubelskie – 200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lubuskie – 109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łódzkie – 199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małopolskie – 383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mazowieckie – 732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opolskie – 101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None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Łączna kwota wnioskowanych dotacji wyniosła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1 878 585 042,63 zł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(średnio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485 673,48 zł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na wniosek wstępny)</a:t>
            </a:r>
          </a:p>
          <a:p>
            <a:pPr marL="360363" indent="-360363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Ocenie merytorycznej podlegało łącznie 3858 wniosków wstępnych (9 wniosków zostało ocenionych negatywnie formalnie, jeden został wycofany przez wnioskodawcę)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None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	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  <p:sp>
        <p:nvSpPr>
          <p:cNvPr id="10" name="Symbol zastępczy zawartości 1"/>
          <p:cNvSpPr txBox="1">
            <a:spLocks/>
          </p:cNvSpPr>
          <p:nvPr/>
        </p:nvSpPr>
        <p:spPr>
          <a:xfrm>
            <a:off x="3985570" y="2338891"/>
            <a:ext cx="3321169" cy="261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l-PL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podkarpackie – 217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podlaskie – 145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pomorskie – 257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śląskie – 336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świętokrzyskie</a:t>
            </a:r>
            <a:r>
              <a:rPr lang="pl-PL" sz="1800" b="1" dirty="0">
                <a:solidFill>
                  <a:srgbClr val="CC3300"/>
                </a:solidFill>
                <a:latin typeface="Calibri Light" panose="020F0302020204030204"/>
              </a:rPr>
              <a:t> –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117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warmińsko-mazurskie – 187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wielkopolskie – 299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zachodniopomorskie – 140</a:t>
            </a:r>
          </a:p>
          <a:p>
            <a:pPr marL="720725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  <p:sp>
        <p:nvSpPr>
          <p:cNvPr id="11" name="Symbol zastępczy zawartości 1"/>
          <p:cNvSpPr txBox="1">
            <a:spLocks/>
          </p:cNvSpPr>
          <p:nvPr/>
        </p:nvSpPr>
        <p:spPr>
          <a:xfrm>
            <a:off x="7889415" y="2338891"/>
            <a:ext cx="3321169" cy="261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l-PL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 czego: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Warszawa – 481</a:t>
            </a:r>
          </a:p>
          <a:p>
            <a:pPr marL="720725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2309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0"/>
            <a:ext cx="12201525" cy="582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ymbol zastępczy zawartości 1"/>
          <p:cNvSpPr txBox="1">
            <a:spLocks/>
          </p:cNvSpPr>
          <p:nvPr/>
        </p:nvSpPr>
        <p:spPr>
          <a:xfrm>
            <a:off x="236538" y="1161025"/>
            <a:ext cx="11556722" cy="55475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 ramach Konkursu ogłoszonego w Priorytecie 1a złożono 310 wniosków pełnych: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Podział wniosków pełnych złożonych w poszczególnych województwach: </a:t>
            </a:r>
            <a:endParaRPr lang="pl-PL" sz="2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dolnośląskie – 20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kujawsko-pomorskie – 10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lubelskie – 13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lubuskie – 11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łódzkie – 15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małopolskie – 31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mazowieckie – 88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opolskie – 7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Łączna kwota wnioskowanych dotacji wyniosła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171 086 519,28 zł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(średnio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551 891,99 zł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na wniosek pełny)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Ocenie merytorycznej podlegało łącznie 310 wniosków pełnych (21 organizacji zakwalifikowanych do drugiego etapu nie złożyło wniosków w wymaganym terminie)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None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  <p:sp>
        <p:nvSpPr>
          <p:cNvPr id="8" name="Symbol zastępczy zawartości 1"/>
          <p:cNvSpPr txBox="1">
            <a:spLocks/>
          </p:cNvSpPr>
          <p:nvPr/>
        </p:nvSpPr>
        <p:spPr>
          <a:xfrm>
            <a:off x="4354314" y="2315831"/>
            <a:ext cx="3321169" cy="261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l-PL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podkarpackie – 11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podlaskie – 13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pomorskie – 21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śląskie – 22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świętokrzyskie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–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11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warmińsko-mazurskie – 9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wielkopolskie – 25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zachodniopomorskie – 3</a:t>
            </a:r>
          </a:p>
          <a:p>
            <a:pPr marL="720725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  <p:sp>
        <p:nvSpPr>
          <p:cNvPr id="10" name="Symbol zastępczy zawartości 1"/>
          <p:cNvSpPr txBox="1">
            <a:spLocks/>
          </p:cNvSpPr>
          <p:nvPr/>
        </p:nvSpPr>
        <p:spPr>
          <a:xfrm>
            <a:off x="8208321" y="2315831"/>
            <a:ext cx="3321169" cy="261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l-PL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 czego: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Warszawa – 71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5064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0"/>
            <a:ext cx="12201525" cy="582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zawartości 1"/>
          <p:cNvSpPr txBox="1">
            <a:spLocks/>
          </p:cNvSpPr>
          <p:nvPr/>
        </p:nvSpPr>
        <p:spPr>
          <a:xfrm>
            <a:off x="236538" y="1161025"/>
            <a:ext cx="11556722" cy="55475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cd. informacji o konkursie w Priorytecie 1a PROO: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Podział wniosków rekomendowanych do dofinansowania na województwa: </a:t>
            </a:r>
            <a:endParaRPr lang="pl-PL" sz="2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dolnośląskie – 9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kujawsko-pomorskie – 7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lubelskie – 7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lubuskie – 8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łódzkie – 9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małopolskie – 14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mazowieckie – 48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opolskie – 3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None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			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  <p:sp>
        <p:nvSpPr>
          <p:cNvPr id="10" name="Symbol zastępczy zawartości 1"/>
          <p:cNvSpPr txBox="1">
            <a:spLocks/>
          </p:cNvSpPr>
          <p:nvPr/>
        </p:nvSpPr>
        <p:spPr>
          <a:xfrm>
            <a:off x="4354314" y="2340716"/>
            <a:ext cx="3321169" cy="261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l-PL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podkarpackie – 3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podlaskie – 7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pomorskie – 9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śląskie – 8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świętokrzyskie – 4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warmińsko-mazurskie – 6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wielkopolskie – 12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zachodniopomorskie – 0</a:t>
            </a:r>
          </a:p>
          <a:p>
            <a:pPr marL="720725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  <p:sp>
        <p:nvSpPr>
          <p:cNvPr id="11" name="Symbol zastępczy zawartości 1"/>
          <p:cNvSpPr txBox="1">
            <a:spLocks/>
          </p:cNvSpPr>
          <p:nvPr/>
        </p:nvSpPr>
        <p:spPr>
          <a:xfrm>
            <a:off x="8242435" y="2340716"/>
            <a:ext cx="3321169" cy="261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l-PL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l-P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 czego: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Warszawa – 41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9937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16000"/>
            <a:ext cx="12201525" cy="582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191539"/>
            <a:ext cx="10767319" cy="501149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Ile podmiotów rekomendowano do dotacji w 2019 r.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b="1" u="sng" dirty="0">
                <a:latin typeface="+mj-lt"/>
              </a:rPr>
              <a:t>Priorytet 1a </a:t>
            </a:r>
            <a:r>
              <a:rPr lang="pl-PL" altLang="pl-PL" dirty="0">
                <a:latin typeface="+mj-lt"/>
              </a:rPr>
              <a:t>– 3868 podmiotów złożyło wniosek, 331 podmiotów dostało się do II etapu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latin typeface="+mj-lt"/>
              </a:rPr>
              <a:t>       154 podmioty rekomendowano do dotacji (4% złożonych i 46,5% ocenianych w II etapie)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dirty="0">
              <a:latin typeface="+mj-lt"/>
            </a:endParaRP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b="1" u="sng" dirty="0">
                <a:latin typeface="+mj-lt"/>
              </a:rPr>
              <a:t>Priorytet 3 </a:t>
            </a:r>
            <a:r>
              <a:rPr lang="pl-PL" altLang="pl-PL" dirty="0">
                <a:latin typeface="+mj-lt"/>
              </a:rPr>
              <a:t>– 223 podmioty złożyły wniosek, 32 podmioty rekomendowano do dotacji (14% złożonych) 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dirty="0">
              <a:latin typeface="+mj-lt"/>
            </a:endParaRP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b="1" u="sng" dirty="0">
                <a:latin typeface="+mj-lt"/>
              </a:rPr>
              <a:t>Priorytet 4 </a:t>
            </a:r>
            <a:r>
              <a:rPr lang="pl-PL" altLang="pl-PL" dirty="0">
                <a:latin typeface="+mj-lt"/>
              </a:rPr>
              <a:t>– 133 podmioty złożyły wniosek, 25 podmiotów rekomendowano do dotacji (18% złożonych)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dirty="0">
              <a:latin typeface="+mj-lt"/>
            </a:endParaRP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b="1" u="sng" dirty="0">
                <a:latin typeface="+mj-lt"/>
              </a:rPr>
              <a:t>Priorytet 5 </a:t>
            </a:r>
            <a:r>
              <a:rPr lang="pl-PL" altLang="pl-PL" dirty="0">
                <a:latin typeface="+mj-lt"/>
              </a:rPr>
              <a:t>– 1170 wniosków złożonych, dotację przyznano w 90 przypadkach (8% złożonych)</a:t>
            </a: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dirty="0">
                <a:latin typeface="+mj-lt"/>
              </a:rPr>
              <a:t>       (stan na 18.11.2019)</a:t>
            </a: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dirty="0">
              <a:latin typeface="+mj-lt"/>
            </a:endParaRPr>
          </a:p>
          <a:p>
            <a:pPr marL="361950" indent="-3619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6007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0" y="1006098"/>
            <a:ext cx="7214809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20483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rostokąt 3"/>
          <p:cNvSpPr/>
          <p:nvPr/>
        </p:nvSpPr>
        <p:spPr>
          <a:xfrm>
            <a:off x="7205286" y="1896787"/>
            <a:ext cx="4567991" cy="3659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81" y="2171822"/>
            <a:ext cx="3712474" cy="2771173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6668" y="2844705"/>
            <a:ext cx="1444461" cy="1979738"/>
          </a:xfrm>
          <a:prstGeom prst="rect">
            <a:avLst/>
          </a:prstGeom>
        </p:spPr>
      </p:pic>
      <p:pic>
        <p:nvPicPr>
          <p:cNvPr id="19" name="Obraz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8756" y="5159003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az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9614" y="1394740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4" y="2451218"/>
            <a:ext cx="308066" cy="252253"/>
          </a:xfrm>
          <a:prstGeom prst="rect">
            <a:avLst/>
          </a:prstGeom>
        </p:spPr>
      </p:pic>
      <p:sp>
        <p:nvSpPr>
          <p:cNvPr id="22" name="Owal 21"/>
          <p:cNvSpPr/>
          <p:nvPr/>
        </p:nvSpPr>
        <p:spPr>
          <a:xfrm>
            <a:off x="392458" y="228498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2935" y="3333573"/>
            <a:ext cx="358763" cy="358763"/>
          </a:xfrm>
          <a:prstGeom prst="rect">
            <a:avLst/>
          </a:prstGeom>
        </p:spPr>
      </p:pic>
      <p:sp>
        <p:nvSpPr>
          <p:cNvPr id="23" name="Owal 22"/>
          <p:cNvSpPr/>
          <p:nvPr/>
        </p:nvSpPr>
        <p:spPr>
          <a:xfrm>
            <a:off x="406348" y="3238852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1134517" y="1631899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1"/>
              </a:rPr>
              <a:t>www.facebook.com/narodowyinstytutwolnosci/</a:t>
            </a:r>
            <a:r>
              <a:rPr lang="en-US" sz="1600" dirty="0">
                <a:latin typeface="Tw Cen MT Std" panose="020B0502020104020603" pitchFamily="34" charset="0"/>
              </a:rPr>
              <a:t> 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1242244" y="2379158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2"/>
              </a:rPr>
              <a:t>www.twitter.com/niwcrso</a:t>
            </a:r>
            <a:r>
              <a:rPr lang="en-US" sz="1600" dirty="0">
                <a:latin typeface="Tw Cen MT Std" panose="020B0502020104020603" pitchFamily="34" charset="0"/>
              </a:rPr>
              <a:t>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1246293" y="3378168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3"/>
              </a:rPr>
              <a:t>www.rodo.niw.gov.pl</a:t>
            </a:r>
            <a:r>
              <a:rPr lang="en-US" sz="1600" dirty="0">
                <a:latin typeface="Tw Cen MT Std" panose="020B0502020104020603" pitchFamily="34" charset="0"/>
              </a:rPr>
              <a:t> 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1242244" y="5246229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3"/>
              </a:rPr>
              <a:t>www.niw.gov.pl</a:t>
            </a:r>
            <a:r>
              <a:rPr lang="en-US" sz="1600" dirty="0">
                <a:latin typeface="Tw Cen MT Std" panose="020B0502020104020603" pitchFamily="34" charset="0"/>
              </a:rPr>
              <a:t> 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32" name="Owal 31"/>
          <p:cNvSpPr/>
          <p:nvPr/>
        </p:nvSpPr>
        <p:spPr>
          <a:xfrm>
            <a:off x="388151" y="4208069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ole tekstowe 32"/>
          <p:cNvSpPr txBox="1"/>
          <p:nvPr/>
        </p:nvSpPr>
        <p:spPr>
          <a:xfrm>
            <a:off x="1134517" y="4320024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FF0000"/>
                </a:solidFill>
                <a:latin typeface="Tw Cen MT Std" panose="020B0502020104020603" pitchFamily="34" charset="0"/>
              </a:rPr>
              <a:t>https://generator.niw.gov.pl/</a:t>
            </a:r>
            <a:endParaRPr lang="pl-PL" sz="1600" u="sng" dirty="0">
              <a:solidFill>
                <a:srgbClr val="FF0000"/>
              </a:solidFill>
              <a:latin typeface="Tw Cen MT Std" panose="020B0502020104020603" pitchFamily="34" charset="0"/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388151" y="4330963"/>
            <a:ext cx="54617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1600" dirty="0">
                <a:solidFill>
                  <a:srgbClr val="C00000"/>
                </a:solidFill>
                <a:latin typeface="Trebuchet MS" panose="020B0603020202020204" pitchFamily="34" charset="0"/>
              </a:rPr>
              <a:t>SOD</a:t>
            </a:r>
          </a:p>
        </p:txBody>
      </p:sp>
    </p:spTree>
    <p:extLst>
      <p:ext uri="{BB962C8B-B14F-4D97-AF65-F5344CB8AC3E}">
        <p14:creationId xmlns:p14="http://schemas.microsoft.com/office/powerpoint/2010/main" val="2204677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840163" y="-8313"/>
            <a:ext cx="83518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502025" y="0"/>
            <a:ext cx="1476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7108" name="Obraz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Obraz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4878" y="5107237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ole tekstowe 10"/>
          <p:cNvSpPr txBox="1">
            <a:spLocks noChangeArrowheads="1"/>
          </p:cNvSpPr>
          <p:nvPr/>
        </p:nvSpPr>
        <p:spPr bwMode="auto">
          <a:xfrm>
            <a:off x="2364085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/niw.gov.pl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16" name="Obraz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572" y="5099998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pole tekstowe 11"/>
          <p:cNvSpPr txBox="1">
            <a:spLocks noChangeArrowheads="1"/>
          </p:cNvSpPr>
          <p:nvPr/>
        </p:nvSpPr>
        <p:spPr bwMode="auto">
          <a:xfrm>
            <a:off x="-13502" y="5795412"/>
            <a:ext cx="15339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narodowyinstytutwolnosci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35" y="5327268"/>
            <a:ext cx="308066" cy="252253"/>
          </a:xfrm>
          <a:prstGeom prst="rect">
            <a:avLst/>
          </a:prstGeom>
        </p:spPr>
      </p:pic>
      <p:sp>
        <p:nvSpPr>
          <p:cNvPr id="19" name="pole tekstowe 10"/>
          <p:cNvSpPr txBox="1">
            <a:spLocks noChangeArrowheads="1"/>
          </p:cNvSpPr>
          <p:nvPr/>
        </p:nvSpPr>
        <p:spPr bwMode="auto">
          <a:xfrm>
            <a:off x="1364616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niwcrso</a:t>
            </a:r>
            <a:endParaRPr lang="pl-PL" sz="900" dirty="0">
              <a:latin typeface="Tw Cen MT" pitchFamily="34" charset="-18"/>
            </a:endParaRPr>
          </a:p>
        </p:txBody>
      </p:sp>
      <p:sp>
        <p:nvSpPr>
          <p:cNvPr id="20" name="Owal 19"/>
          <p:cNvSpPr/>
          <p:nvPr/>
        </p:nvSpPr>
        <p:spPr>
          <a:xfrm>
            <a:off x="1537549" y="516423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Obraz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4723" y="3043661"/>
            <a:ext cx="2114759" cy="158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rostokąt 1"/>
          <p:cNvSpPr/>
          <p:nvPr/>
        </p:nvSpPr>
        <p:spPr>
          <a:xfrm>
            <a:off x="4159601" y="632424"/>
            <a:ext cx="6921910" cy="434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3200" dirty="0">
                <a:latin typeface="+mj-lt"/>
              </a:rPr>
              <a:t>Biuro Programów </a:t>
            </a:r>
            <a:r>
              <a:rPr lang="pl-PL" altLang="pl-PL" sz="3200" dirty="0" smtClean="0">
                <a:latin typeface="+mj-lt"/>
              </a:rPr>
              <a:t>Horyzontalnych</a:t>
            </a: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endParaRPr lang="pl-PL" altLang="pl-PL" sz="3200" dirty="0" smtClean="0">
              <a:latin typeface="+mj-lt"/>
            </a:endParaRPr>
          </a:p>
          <a:p>
            <a:pPr marL="342900" indent="-3429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  <a:buFont typeface="Wingdings 2" panose="05020102010507070707" pitchFamily="18" charset="2"/>
              <a:buChar char="'"/>
            </a:pPr>
            <a:r>
              <a:rPr lang="pl-PL" altLang="pl-PL" sz="3200" dirty="0" smtClean="0">
                <a:latin typeface="+mj-lt"/>
              </a:rPr>
              <a:t> </a:t>
            </a:r>
            <a:r>
              <a:rPr lang="pl-PL" altLang="pl-PL" sz="3200" dirty="0">
                <a:latin typeface="+mj-lt"/>
              </a:rPr>
              <a:t>885 221 </a:t>
            </a:r>
            <a:r>
              <a:rPr lang="pl-PL" altLang="pl-PL" sz="3200" dirty="0" smtClean="0">
                <a:latin typeface="+mj-lt"/>
              </a:rPr>
              <a:t>531</a:t>
            </a:r>
          </a:p>
          <a:p>
            <a:pPr marL="342900" indent="-3429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  <a:buFont typeface="Wingdings 2" panose="05020102010507070707" pitchFamily="18" charset="2"/>
              <a:buChar char="'"/>
            </a:pPr>
            <a:r>
              <a:rPr lang="pl-PL" altLang="pl-PL" sz="3200" dirty="0">
                <a:latin typeface="+mj-lt"/>
              </a:rPr>
              <a:t> </a:t>
            </a:r>
            <a:r>
              <a:rPr lang="pl-PL" sz="3200" dirty="0">
                <a:latin typeface="+mj-lt"/>
              </a:rPr>
              <a:t>601 901 327 – PROO3 i PROO4</a:t>
            </a:r>
            <a:endParaRPr lang="pl-PL" altLang="pl-PL" sz="3200" dirty="0">
              <a:latin typeface="+mj-lt"/>
            </a:endParaRPr>
          </a:p>
          <a:p>
            <a:pPr marL="342900" indent="-3429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  <a:buFont typeface="Webdings" panose="05030102010509060703" pitchFamily="18" charset="2"/>
              <a:buChar char=""/>
            </a:pPr>
            <a:r>
              <a:rPr lang="pl-PL" altLang="pl-PL" sz="3200" dirty="0" smtClean="0">
                <a:latin typeface="+mj-lt"/>
              </a:rPr>
              <a:t> </a:t>
            </a:r>
            <a:r>
              <a:rPr lang="pl-PL" altLang="pl-PL" sz="3200" dirty="0" smtClean="0">
                <a:latin typeface="+mj-lt"/>
                <a:hlinkClick r:id="rId7"/>
              </a:rPr>
              <a:t>proo@niw.gov.pl</a:t>
            </a:r>
            <a:endParaRPr lang="pl-PL" altLang="pl-PL" sz="3200" dirty="0" smtClean="0">
              <a:latin typeface="+mj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endParaRPr lang="pl-PL" altLang="pl-PL" sz="3200" dirty="0">
              <a:latin typeface="+mj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3200" dirty="0">
                <a:solidFill>
                  <a:srgbClr val="C00000"/>
                </a:solidFill>
                <a:latin typeface="+mj-lt"/>
              </a:rPr>
              <a:t>Dziękuję za uwagę!</a:t>
            </a:r>
          </a:p>
        </p:txBody>
      </p:sp>
      <p:pic>
        <p:nvPicPr>
          <p:cNvPr id="23" name="Obraz 2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t="29937" r="56261" b="29057"/>
          <a:stretch/>
        </p:blipFill>
        <p:spPr>
          <a:xfrm>
            <a:off x="9232870" y="3551813"/>
            <a:ext cx="1613746" cy="179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948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3200</TotalTime>
  <Words>1530</Words>
  <Application>Microsoft Office PowerPoint</Application>
  <PresentationFormat>Panoramiczny</PresentationFormat>
  <Paragraphs>433</Paragraphs>
  <Slides>25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Symbol</vt:lpstr>
      <vt:lpstr>Times New Roman</vt:lpstr>
      <vt:lpstr>Trebuchet MS</vt:lpstr>
      <vt:lpstr>Tw Cen MT</vt:lpstr>
      <vt:lpstr>Tw Cen MT Std</vt:lpstr>
      <vt:lpstr>Webdings</vt:lpstr>
      <vt:lpstr>Wingdings 2</vt:lpstr>
      <vt:lpstr>Motyw pakietu Office</vt:lpstr>
      <vt:lpstr>Prezentacja programu PowerPoint</vt:lpstr>
      <vt:lpstr>Programy NIW-CRSO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Adam Kułanowski</dc:creator>
  <cp:lastModifiedBy>Joanna Grela</cp:lastModifiedBy>
  <cp:revision>305</cp:revision>
  <cp:lastPrinted>2020-02-10T16:33:51Z</cp:lastPrinted>
  <dcterms:created xsi:type="dcterms:W3CDTF">2018-08-08T09:05:08Z</dcterms:created>
  <dcterms:modified xsi:type="dcterms:W3CDTF">2020-02-11T06:02:15Z</dcterms:modified>
</cp:coreProperties>
</file>