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-22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Finanse </a:t>
            </a:r>
            <a:r>
              <a:rPr lang="pl-PL" dirty="0" smtClean="0"/>
              <a:t>powiatowe</a:t>
            </a:r>
            <a:br>
              <a:rPr lang="pl-PL" dirty="0" smtClean="0"/>
            </a:br>
            <a:r>
              <a:rPr lang="pl-PL" dirty="0" smtClean="0"/>
              <a:t>- </a:t>
            </a:r>
            <a:r>
              <a:rPr lang="pl-PL" dirty="0"/>
              <a:t>stan </a:t>
            </a:r>
            <a:r>
              <a:rPr lang="pl-PL" dirty="0" smtClean="0"/>
              <a:t>aktualny</a:t>
            </a:r>
            <a:br>
              <a:rPr lang="pl-PL" dirty="0" smtClean="0"/>
            </a:br>
            <a:r>
              <a:rPr lang="pl-PL" dirty="0" smtClean="0"/>
              <a:t>- </a:t>
            </a:r>
            <a:r>
              <a:rPr lang="pl-PL" dirty="0"/>
              <a:t>potrzeby i oczekiwania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2800" dirty="0" smtClean="0"/>
              <a:t>Ludwik Węgrzyn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170620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Dochody, wydatki, wynik finansowy powiatów w latach 2011-2015 </a:t>
            </a:r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5" y="2005603"/>
            <a:ext cx="7721817" cy="436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2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9403132" cy="128089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Dochody i wydatki powiatów</a:t>
            </a:r>
            <a:br>
              <a:rPr lang="pl-PL" dirty="0" smtClean="0"/>
            </a:br>
            <a:r>
              <a:rPr lang="pl-PL" dirty="0" smtClean="0"/>
              <a:t>na 1 mieszkańca w podziale na województwa </a:t>
            </a:r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9862" y="1905000"/>
            <a:ext cx="5343497" cy="438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13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Dochody powiatów, w podziale na źródła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62719" y="2127617"/>
            <a:ext cx="8941893" cy="3217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93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Dochody powiatów w podziale na źródła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000" dirty="0" smtClean="0"/>
              <a:t>Największy udział w dochodach JST ma subwencja. W 2015 r. </a:t>
            </a:r>
            <a:r>
              <a:rPr lang="pl-PL" sz="2000" dirty="0"/>
              <a:t>d</a:t>
            </a:r>
            <a:r>
              <a:rPr lang="pl-PL" sz="2000" dirty="0" smtClean="0"/>
              <a:t>ochody własne stanowiły nieco ponad 33% źródeł dochodów</a:t>
            </a:r>
            <a:br>
              <a:rPr lang="pl-PL" sz="2000" dirty="0" smtClean="0"/>
            </a:br>
            <a:r>
              <a:rPr lang="pl-PL" sz="2000" dirty="0" smtClean="0"/>
              <a:t>(w tym przeszło 50% stanowi udział w PIT). Z powyższego wynika,</a:t>
            </a:r>
            <a:br>
              <a:rPr lang="pl-PL" sz="2000" dirty="0" smtClean="0"/>
            </a:br>
            <a:r>
              <a:rPr lang="pl-PL" sz="2000" dirty="0" smtClean="0"/>
              <a:t>że powiaty maja bardzo ograniczone możliwości w zakresie pozyskiwania dochodów. 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62539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Dochody własne powiatów 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2925" y="1904999"/>
            <a:ext cx="8721661" cy="302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34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Dotacje celowe dla powiatów 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3" y="1905000"/>
            <a:ext cx="7529869" cy="1633832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2922" y="3538832"/>
            <a:ext cx="7529869" cy="321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69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Struktura dotacji celowej 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2924" y="2352148"/>
            <a:ext cx="8931295" cy="359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09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Subwencja dla powiatów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2133599"/>
            <a:ext cx="8944573" cy="263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3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Wydatki powiatów 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2925" y="1905000"/>
            <a:ext cx="8980792" cy="416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08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Struktura wydatków powiatów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2924" y="1905000"/>
            <a:ext cx="8539601" cy="331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38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Struktura wydatków powiatów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smtClean="0"/>
              <a:t>W 2015 r. wydatki ogółem były niższe o 1,4% w stosunku do roku poprzedniego. Największy spadek wydatków odnotowano w dziale „Pozostałe zadania w zakresie polityki społecznej” bo o 15,2%. O 7,2% obniżyły się wydatki w dziale „</a:t>
            </a:r>
            <a:r>
              <a:rPr lang="pl-PL" dirty="0"/>
              <a:t>O</a:t>
            </a:r>
            <a:r>
              <a:rPr lang="pl-PL" dirty="0" smtClean="0"/>
              <a:t>chrona zdrowia”.</a:t>
            </a:r>
          </a:p>
          <a:p>
            <a:pPr marL="0" indent="0">
              <a:buNone/>
            </a:pPr>
            <a:r>
              <a:rPr lang="pl-PL" dirty="0" smtClean="0"/>
              <a:t>Wzrost wydatków nastąpił w Działach:</a:t>
            </a:r>
          </a:p>
          <a:p>
            <a:pPr>
              <a:buFontTx/>
              <a:buChar char="-"/>
            </a:pPr>
            <a:r>
              <a:rPr lang="pl-PL" dirty="0" smtClean="0"/>
              <a:t>Bezpieczeństwo publiczne i ochrona przeciwpożarowa – o 2,3%</a:t>
            </a:r>
          </a:p>
          <a:p>
            <a:pPr>
              <a:buFontTx/>
              <a:buChar char="-"/>
            </a:pPr>
            <a:r>
              <a:rPr lang="pl-PL" dirty="0" smtClean="0"/>
              <a:t>Pomoc społeczna – o 2,2%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62355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Wydatki bieżące i majątkowe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22" y="1905000"/>
            <a:ext cx="5254022" cy="388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09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Struktura wydatków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 smtClean="0"/>
              <a:t>W 2015 r. największą kategorią wydatków były wydatki na wynagrodzenia (przeszło 10 mld zł). Wydatki na obsługę długu wyniosły 171,5 mln zł, o 18,9 mniej niż przed rokiem. Wydatki majątkowe powiatów wyniosły blisko 3,5 mld złotych i 98,7% przeznaczone zostały na zadania inwestycyjne. 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190858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Wyniki budżetów powiatów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 smtClean="0"/>
              <a:t>Rok 2015 zamknął się nadwyżką w wysokości 237,4 mln zł (przy planowanym deficycie 722,4 mln zł). Nadwyżka budżetowa wystąpiła w 224 powiatach. Deficyt odnotowano w 90 powiatach.</a:t>
            </a:r>
            <a:br>
              <a:rPr lang="pl-PL" sz="2000" dirty="0" smtClean="0"/>
            </a:br>
            <a:r>
              <a:rPr lang="pl-PL" sz="2000" dirty="0" smtClean="0"/>
              <a:t>W 7 powiatach przekraczał on 10% w relacji do dochodów.</a:t>
            </a:r>
            <a:br>
              <a:rPr lang="pl-PL" sz="2000" dirty="0" smtClean="0"/>
            </a:br>
            <a:r>
              <a:rPr lang="pl-PL" sz="2000" dirty="0" smtClean="0"/>
              <a:t>Dla porównania w 2014 r. deficyt wystąpił w 145 powiatach. 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416677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Przychody i rozchody powiatów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 smtClean="0"/>
              <a:t>W 2015 r. największą kategorią przychodów były przychody z tytułu wolnych środków (995,1 mln zł tj. 56,2% przychodów ogółem).</a:t>
            </a:r>
            <a:br>
              <a:rPr lang="pl-PL" sz="2000" dirty="0" smtClean="0"/>
            </a:br>
            <a:r>
              <a:rPr lang="pl-PL" sz="2000" dirty="0" smtClean="0"/>
              <a:t>30,2 % przychodów stanowiły przychody z tytułu zaciągniętych kredytów i pożyczek (524,9 mln zł). </a:t>
            </a:r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r>
              <a:rPr lang="pl-PL" sz="2000" dirty="0" smtClean="0"/>
              <a:t>W 2015 r. rozchody wyniosły 724,5 mln zł. największy udział</a:t>
            </a:r>
            <a:br>
              <a:rPr lang="pl-PL" sz="2000" dirty="0" smtClean="0"/>
            </a:br>
            <a:r>
              <a:rPr lang="pl-PL" sz="2000" dirty="0" smtClean="0"/>
              <a:t>bo 87,8% stanowiła spłata kredytów i pożyczek. 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22201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824745" y="521079"/>
            <a:ext cx="8911687" cy="1280890"/>
          </a:xfrm>
        </p:spPr>
        <p:txBody>
          <a:bodyPr/>
          <a:lstStyle/>
          <a:p>
            <a:r>
              <a:rPr lang="pl-PL" dirty="0" smtClean="0"/>
              <a:t>Zadłużenie powiatów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 smtClean="0"/>
              <a:t>Zadłużenie powiatów wynosi blisko 6 mld złotych (niemal w całości są to zobowiązania z tytułu kredytów i pożyczek). </a:t>
            </a:r>
          </a:p>
          <a:p>
            <a:pPr marL="0" indent="0">
              <a:buNone/>
            </a:pPr>
            <a:r>
              <a:rPr lang="pl-PL" sz="2000" dirty="0" smtClean="0"/>
              <a:t>Wskaźnik zadłużenia powiatów liczony jako relacja zobowiązań ogółem do dochodów powiatów osiągnął 24,7%. Przy nieuwzględnieniu zobowiązań z realizacji projektów i programów unijnych 23,9%. 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19508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Powiaty według wskaźnika zadłużenia 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36113" y="1905000"/>
            <a:ext cx="6023042" cy="459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25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Relacja zadłużenia do dochodów wg. województw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2931" y="1756862"/>
            <a:ext cx="6538196" cy="4864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76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Sytuacja w województwie  świętokrzyskim</a:t>
            </a:r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462" y="3116147"/>
            <a:ext cx="11253537" cy="2274828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462" y="2023516"/>
            <a:ext cx="11253538" cy="100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74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Dziękuję za uwagę	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2400" dirty="0" smtClean="0"/>
              <a:t>Ludwik Węgrzyn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69976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muga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97</TotalTime>
  <Words>326</Words>
  <Application>Microsoft Office PowerPoint</Application>
  <PresentationFormat>Niestandardowy</PresentationFormat>
  <Paragraphs>35</Paragraphs>
  <Slides>21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2" baseType="lpstr">
      <vt:lpstr>Smuga</vt:lpstr>
      <vt:lpstr>Finanse powiatowe - stan aktualny - potrzeby i oczekiwania</vt:lpstr>
      <vt:lpstr>Dochody, wydatki, wynik finansowy powiatów w latach 2011-2015 </vt:lpstr>
      <vt:lpstr>Dochody i wydatki powiatów na 1 mieszkańca w podziale na województwa </vt:lpstr>
      <vt:lpstr>Dochody powiatów, w podziale na źródła</vt:lpstr>
      <vt:lpstr>Dochody powiatów w podziale na źródła</vt:lpstr>
      <vt:lpstr>Dochody własne powiatów </vt:lpstr>
      <vt:lpstr>Dotacje celowe dla powiatów </vt:lpstr>
      <vt:lpstr>Struktura dotacji celowej </vt:lpstr>
      <vt:lpstr>Subwencja dla powiatów </vt:lpstr>
      <vt:lpstr>Wydatki powiatów </vt:lpstr>
      <vt:lpstr>Struktura wydatków powiatów</vt:lpstr>
      <vt:lpstr>Struktura wydatków powiatów</vt:lpstr>
      <vt:lpstr>Wydatki bieżące i majątkowe</vt:lpstr>
      <vt:lpstr>Struktura wydatków </vt:lpstr>
      <vt:lpstr>Wyniki budżetów powiatów </vt:lpstr>
      <vt:lpstr>Przychody i rozchody powiatów </vt:lpstr>
      <vt:lpstr>Zadłużenie powiatów </vt:lpstr>
      <vt:lpstr>Powiaty według wskaźnika zadłużenia </vt:lpstr>
      <vt:lpstr>Relacja zadłużenia do dochodów wg. województw</vt:lpstr>
      <vt:lpstr>Sytuacja w województwie  świętokrzyskim</vt:lpstr>
      <vt:lpstr>Dziękuję za uwagę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Finanse powiatowe - stan aktualny - potrzeby i oczekiwania</dc:title>
  <dc:creator>Bernadeta Skóbel</dc:creator>
  <cp:lastModifiedBy>user</cp:lastModifiedBy>
  <cp:revision>11</cp:revision>
  <dcterms:created xsi:type="dcterms:W3CDTF">2017-01-17T07:41:45Z</dcterms:created>
  <dcterms:modified xsi:type="dcterms:W3CDTF">2017-01-21T08:27:38Z</dcterms:modified>
</cp:coreProperties>
</file>